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0287000" cx="18288000"/>
  <p:notesSz cx="18288000" cy="10287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Helvetica Neue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iYZ9bCu5jlbWSG9np3s/JDS2bdT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37008E-4707-48D4-AAF6-E0CE27BE5B13}">
  <a:tblStyle styleId="{8837008E-4707-48D4-AAF6-E0CE27BE5B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gif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3.png>
</file>

<file path=ppt/media/image4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048600" y="771525"/>
            <a:ext cx="12192600" cy="38576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313e1b68f21_0_7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0" name="Google Shape;50;g313e1b68f21_0_7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ece5cab674_0_0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0" name="Google Shape;280;g2ece5cab674_0_0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ad7586aa5f_0_6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11" name="Google Shape;311;g3ad7586aa5f_0_6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adcbdc755d_0_5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"A velocidade bem medida e gerenciada permite:"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Entregar Mais Valor:</a:t>
            </a:r>
            <a:r>
              <a:rPr lang="en-US">
                <a:solidFill>
                  <a:schemeClr val="dk1"/>
                </a:solidFill>
              </a:rPr>
              <a:t> Se formos rápidos, podemos atender mais demandas."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Reduzir Custos:</a:t>
            </a:r>
            <a:r>
              <a:rPr lang="en-US">
                <a:solidFill>
                  <a:schemeClr val="dk1"/>
                </a:solidFill>
              </a:rPr>
              <a:t> Processos eficientes consomem menos recursos."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Aumentar a Satisfação:</a:t>
            </a:r>
            <a:r>
              <a:rPr lang="en-US">
                <a:solidFill>
                  <a:schemeClr val="dk1"/>
                </a:solidFill>
              </a:rPr>
              <a:t> Clientes satisfeitos com entregas rápidas."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Ganhar Vantagem Competitiva:</a:t>
            </a:r>
            <a:r>
              <a:rPr lang="en-US">
                <a:solidFill>
                  <a:schemeClr val="dk1"/>
                </a:solidFill>
              </a:rPr>
              <a:t> Ser mais ágil que a concorrência."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6" name="Google Shape;346;g3adcbdc755d_0_5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48277c168d_2_8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71" name="Google Shape;371;g348277c168d_2_8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ae052528f3_0_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82" name="Google Shape;382;g3ae052528f3_0_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ae052528f3_0_4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ae052528f3_0_4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0dad64c796_0_28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9" name="Google Shape;419;g20dad64c796_0_28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adcbdc755d_0_86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2" name="Google Shape;62;g3adcbdc755d_0_86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d8e60a05a8_0_227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g2d8e60a05a8_0_227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48277c168d_1_128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6" name="Google Shape;126;g348277c168d_1_128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d8e60a05a8_0_2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2d8e60a05a8_0_2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8277c168d_2_9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"A velocidade bem medida e gerenciada permite:"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Entregar Mais Valor:</a:t>
            </a:r>
            <a:r>
              <a:rPr lang="en-US">
                <a:solidFill>
                  <a:schemeClr val="dk1"/>
                </a:solidFill>
              </a:rPr>
              <a:t> Se formos rápidos, podemos atender mais demandas."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Reduzir Custos:</a:t>
            </a:r>
            <a:r>
              <a:rPr lang="en-US">
                <a:solidFill>
                  <a:schemeClr val="dk1"/>
                </a:solidFill>
              </a:rPr>
              <a:t> Processos eficientes consomem menos recursos."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Aumentar a Satisfação:</a:t>
            </a:r>
            <a:r>
              <a:rPr lang="en-US">
                <a:solidFill>
                  <a:schemeClr val="dk1"/>
                </a:solidFill>
              </a:rPr>
              <a:t> Clientes satisfeitos com entregas rápidas."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Ganhar Vantagem Competitiva:</a:t>
            </a:r>
            <a:r>
              <a:rPr lang="en-US">
                <a:solidFill>
                  <a:schemeClr val="dk1"/>
                </a:solidFill>
              </a:rPr>
              <a:t> Ser mais ágil que a concorrência."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8" name="Google Shape;178;g348277c168d_2_9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48277c168d_1_116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4" name="Google Shape;204;g348277c168d_1_116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8e60a05a8_0_145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g2d8e60a05a8_0_145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48277c168d_1_44:notes"/>
          <p:cNvSpPr txBox="1"/>
          <p:nvPr>
            <p:ph idx="1" type="body"/>
          </p:nvPr>
        </p:nvSpPr>
        <p:spPr>
          <a:xfrm>
            <a:off x="1828800" y="4886325"/>
            <a:ext cx="14630400" cy="46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Controlar o Volume de Entrada é essencial para:"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Prevenir a Sobrecarga:</a:t>
            </a:r>
            <a:r>
              <a:rPr lang="en-US">
                <a:solidFill>
                  <a:schemeClr val="dk1"/>
                </a:solidFill>
              </a:rPr>
              <a:t> Evitar que a equipe se afogue em trabalho."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Melhorar o Fluxo de Trabalho:</a:t>
            </a:r>
            <a:r>
              <a:rPr lang="en-US">
                <a:solidFill>
                  <a:schemeClr val="dk1"/>
                </a:solidFill>
              </a:rPr>
              <a:t> Otimizar o processo para lidar com a demanda de forma eficiente."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Aumentar a Previsibilidade:</a:t>
            </a:r>
            <a:r>
              <a:rPr lang="en-US">
                <a:solidFill>
                  <a:schemeClr val="dk1"/>
                </a:solidFill>
              </a:rPr>
              <a:t> Ter uma visão clara do trabalho que está por vir."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>
                <a:solidFill>
                  <a:schemeClr val="dk1"/>
                </a:solidFill>
              </a:rPr>
              <a:t>"</a:t>
            </a:r>
            <a:r>
              <a:rPr b="1" lang="en-US">
                <a:solidFill>
                  <a:schemeClr val="dk1"/>
                </a:solidFill>
              </a:rPr>
              <a:t>Reduzir o Estresse:</a:t>
            </a:r>
            <a:r>
              <a:rPr lang="en-US">
                <a:solidFill>
                  <a:schemeClr val="dk1"/>
                </a:solidFill>
              </a:rPr>
              <a:t> Criar um ambiente de trabalho mais saudável e sustentável."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g348277c168d_1_44:notes"/>
          <p:cNvSpPr/>
          <p:nvPr>
            <p:ph idx="2" type="sldImg"/>
          </p:nvPr>
        </p:nvSpPr>
        <p:spPr>
          <a:xfrm>
            <a:off x="3048600" y="771525"/>
            <a:ext cx="12192600" cy="3857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obj">
  <p:cSld name="OBJECT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6"/>
          <p:cNvSpPr txBox="1"/>
          <p:nvPr>
            <p:ph type="title"/>
          </p:nvPr>
        </p:nvSpPr>
        <p:spPr>
          <a:xfrm>
            <a:off x="6531352" y="1551575"/>
            <a:ext cx="5225295" cy="751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750">
                <a:solidFill>
                  <a:srgbClr val="21232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6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1232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17"/>
          <p:cNvSpPr txBox="1"/>
          <p:nvPr>
            <p:ph type="title"/>
          </p:nvPr>
        </p:nvSpPr>
        <p:spPr>
          <a:xfrm>
            <a:off x="6531352" y="1551575"/>
            <a:ext cx="5225295" cy="751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750">
                <a:solidFill>
                  <a:srgbClr val="21232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7"/>
          <p:cNvSpPr txBox="1"/>
          <p:nvPr>
            <p:ph idx="1" type="body"/>
          </p:nvPr>
        </p:nvSpPr>
        <p:spPr>
          <a:xfrm>
            <a:off x="2583922" y="1582024"/>
            <a:ext cx="13120154" cy="239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7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8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8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19"/>
          <p:cNvSpPr txBox="1"/>
          <p:nvPr>
            <p:ph type="title"/>
          </p:nvPr>
        </p:nvSpPr>
        <p:spPr>
          <a:xfrm>
            <a:off x="1060026" y="491400"/>
            <a:ext cx="16883700" cy="7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750">
                <a:solidFill>
                  <a:srgbClr val="21232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" type="body"/>
          </p:nvPr>
        </p:nvSpPr>
        <p:spPr>
          <a:xfrm>
            <a:off x="583100" y="1551575"/>
            <a:ext cx="5225400" cy="6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 txBox="1"/>
          <p:nvPr>
            <p:ph idx="2" type="body"/>
          </p:nvPr>
        </p:nvSpPr>
        <p:spPr>
          <a:xfrm>
            <a:off x="12070070" y="2183785"/>
            <a:ext cx="7955400" cy="6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9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9"/>
          <p:cNvSpPr txBox="1"/>
          <p:nvPr>
            <p:ph idx="10" type="dt"/>
          </p:nvPr>
        </p:nvSpPr>
        <p:spPr>
          <a:xfrm>
            <a:off x="914400" y="9566910"/>
            <a:ext cx="4206300" cy="5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9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36" name="Google Shape;36;p19"/>
          <p:cNvGrpSpPr/>
          <p:nvPr/>
        </p:nvGrpSpPr>
        <p:grpSpPr>
          <a:xfrm>
            <a:off x="6346113" y="1766912"/>
            <a:ext cx="5595770" cy="7623020"/>
            <a:chOff x="5120700" y="1673537"/>
            <a:chExt cx="5595770" cy="7623020"/>
          </a:xfrm>
        </p:grpSpPr>
        <p:sp>
          <p:nvSpPr>
            <p:cNvPr id="37" name="Google Shape;37;p19"/>
            <p:cNvSpPr/>
            <p:nvPr/>
          </p:nvSpPr>
          <p:spPr>
            <a:xfrm>
              <a:off x="5196900" y="3205027"/>
              <a:ext cx="4160520" cy="1531496"/>
            </a:xfrm>
            <a:custGeom>
              <a:rect b="b" l="l" r="r" t="t"/>
              <a:pathLst>
                <a:path extrusionOk="0" h="1184910" w="4160520">
                  <a:moveTo>
                    <a:pt x="328285" y="0"/>
                  </a:moveTo>
                  <a:lnTo>
                    <a:pt x="4160433" y="0"/>
                  </a:lnTo>
                  <a:lnTo>
                    <a:pt x="3830831" y="592363"/>
                  </a:lnTo>
                  <a:lnTo>
                    <a:pt x="4160433" y="1184726"/>
                  </a:lnTo>
                  <a:lnTo>
                    <a:pt x="328285" y="1184726"/>
                  </a:lnTo>
                  <a:lnTo>
                    <a:pt x="0" y="594731"/>
                  </a:lnTo>
                  <a:lnTo>
                    <a:pt x="0" y="589996"/>
                  </a:lnTo>
                  <a:lnTo>
                    <a:pt x="328285" y="0"/>
                  </a:lnTo>
                  <a:close/>
                </a:path>
              </a:pathLst>
            </a:custGeom>
            <a:solidFill>
              <a:srgbClr val="324A5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9"/>
            <p:cNvSpPr/>
            <p:nvPr/>
          </p:nvSpPr>
          <p:spPr>
            <a:xfrm>
              <a:off x="6555950" y="1673537"/>
              <a:ext cx="4160520" cy="1531495"/>
            </a:xfrm>
            <a:custGeom>
              <a:rect b="b" l="l" r="r" t="t"/>
              <a:pathLst>
                <a:path extrusionOk="0" h="1184909" w="4160520">
                  <a:moveTo>
                    <a:pt x="3832148" y="1184728"/>
                  </a:moveTo>
                  <a:lnTo>
                    <a:pt x="0" y="1184728"/>
                  </a:lnTo>
                  <a:lnTo>
                    <a:pt x="329602" y="592364"/>
                  </a:lnTo>
                  <a:lnTo>
                    <a:pt x="0" y="0"/>
                  </a:lnTo>
                  <a:lnTo>
                    <a:pt x="3832148" y="0"/>
                  </a:lnTo>
                  <a:lnTo>
                    <a:pt x="4160432" y="589994"/>
                  </a:lnTo>
                  <a:lnTo>
                    <a:pt x="4160432" y="594733"/>
                  </a:lnTo>
                  <a:lnTo>
                    <a:pt x="3832148" y="1184728"/>
                  </a:lnTo>
                  <a:close/>
                </a:path>
              </a:pathLst>
            </a:custGeom>
            <a:solidFill>
              <a:srgbClr val="2123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9"/>
            <p:cNvSpPr/>
            <p:nvPr/>
          </p:nvSpPr>
          <p:spPr>
            <a:xfrm>
              <a:off x="6555950" y="4736537"/>
              <a:ext cx="4160520" cy="1531495"/>
            </a:xfrm>
            <a:custGeom>
              <a:rect b="b" l="l" r="r" t="t"/>
              <a:pathLst>
                <a:path extrusionOk="0" h="1184909" w="4160520">
                  <a:moveTo>
                    <a:pt x="3832148" y="1184728"/>
                  </a:moveTo>
                  <a:lnTo>
                    <a:pt x="0" y="1184728"/>
                  </a:lnTo>
                  <a:lnTo>
                    <a:pt x="329602" y="592364"/>
                  </a:lnTo>
                  <a:lnTo>
                    <a:pt x="0" y="0"/>
                  </a:lnTo>
                  <a:lnTo>
                    <a:pt x="3832148" y="0"/>
                  </a:lnTo>
                  <a:lnTo>
                    <a:pt x="4160432" y="589994"/>
                  </a:lnTo>
                  <a:lnTo>
                    <a:pt x="4160432" y="594733"/>
                  </a:lnTo>
                  <a:lnTo>
                    <a:pt x="3832148" y="1184728"/>
                  </a:lnTo>
                  <a:close/>
                </a:path>
              </a:pathLst>
            </a:custGeom>
            <a:solidFill>
              <a:srgbClr val="2123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9"/>
            <p:cNvSpPr/>
            <p:nvPr/>
          </p:nvSpPr>
          <p:spPr>
            <a:xfrm>
              <a:off x="5120700" y="6233565"/>
              <a:ext cx="4160520" cy="1531496"/>
            </a:xfrm>
            <a:custGeom>
              <a:rect b="b" l="l" r="r" t="t"/>
              <a:pathLst>
                <a:path extrusionOk="0" h="1184910" w="4160520">
                  <a:moveTo>
                    <a:pt x="328285" y="0"/>
                  </a:moveTo>
                  <a:lnTo>
                    <a:pt x="4160433" y="0"/>
                  </a:lnTo>
                  <a:lnTo>
                    <a:pt x="3830831" y="592363"/>
                  </a:lnTo>
                  <a:lnTo>
                    <a:pt x="4160433" y="1184726"/>
                  </a:lnTo>
                  <a:lnTo>
                    <a:pt x="328285" y="1184726"/>
                  </a:lnTo>
                  <a:lnTo>
                    <a:pt x="0" y="594731"/>
                  </a:lnTo>
                  <a:lnTo>
                    <a:pt x="0" y="589996"/>
                  </a:lnTo>
                  <a:lnTo>
                    <a:pt x="328285" y="0"/>
                  </a:lnTo>
                  <a:close/>
                </a:path>
              </a:pathLst>
            </a:custGeom>
            <a:solidFill>
              <a:srgbClr val="324A5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9"/>
            <p:cNvSpPr/>
            <p:nvPr/>
          </p:nvSpPr>
          <p:spPr>
            <a:xfrm>
              <a:off x="6555950" y="7765062"/>
              <a:ext cx="4160520" cy="1531495"/>
            </a:xfrm>
            <a:custGeom>
              <a:rect b="b" l="l" r="r" t="t"/>
              <a:pathLst>
                <a:path extrusionOk="0" h="1184909" w="4160520">
                  <a:moveTo>
                    <a:pt x="3832148" y="1184728"/>
                  </a:moveTo>
                  <a:lnTo>
                    <a:pt x="0" y="1184728"/>
                  </a:lnTo>
                  <a:lnTo>
                    <a:pt x="329602" y="592364"/>
                  </a:lnTo>
                  <a:lnTo>
                    <a:pt x="0" y="0"/>
                  </a:lnTo>
                  <a:lnTo>
                    <a:pt x="3832148" y="0"/>
                  </a:lnTo>
                  <a:lnTo>
                    <a:pt x="4160432" y="589994"/>
                  </a:lnTo>
                  <a:lnTo>
                    <a:pt x="4160432" y="594733"/>
                  </a:lnTo>
                  <a:lnTo>
                    <a:pt x="3832148" y="1184728"/>
                  </a:lnTo>
                  <a:close/>
                </a:path>
              </a:pathLst>
            </a:custGeom>
            <a:solidFill>
              <a:srgbClr val="2123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 txBox="1"/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0"/>
          <p:cNvSpPr txBox="1"/>
          <p:nvPr>
            <p:ph idx="1" type="subTitle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0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0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5"/>
          <p:cNvSpPr txBox="1"/>
          <p:nvPr>
            <p:ph type="title"/>
          </p:nvPr>
        </p:nvSpPr>
        <p:spPr>
          <a:xfrm>
            <a:off x="6531352" y="1551575"/>
            <a:ext cx="5225295" cy="7518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750" u="none" cap="none" strike="noStrike">
                <a:solidFill>
                  <a:srgbClr val="21232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" type="body"/>
          </p:nvPr>
        </p:nvSpPr>
        <p:spPr>
          <a:xfrm>
            <a:off x="2583922" y="1582024"/>
            <a:ext cx="13120154" cy="23977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5"/>
          <p:cNvSpPr txBox="1"/>
          <p:nvPr>
            <p:ph idx="11" type="ft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5"/>
          <p:cNvSpPr txBox="1"/>
          <p:nvPr>
            <p:ph idx="10" type="dt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5"/>
          <p:cNvSpPr txBox="1"/>
          <p:nvPr>
            <p:ph idx="12" type="sldNum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.png"/><Relationship Id="rId5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jp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jp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5.jp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youtube.com/watch?v=bA-1IxVUnC0" TargetMode="External"/><Relationship Id="rId4" Type="http://schemas.openxmlformats.org/officeDocument/2006/relationships/image" Target="../media/image1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Relationship Id="rId4" Type="http://schemas.openxmlformats.org/officeDocument/2006/relationships/image" Target="../media/image4.jpg"/><Relationship Id="rId11" Type="http://schemas.openxmlformats.org/officeDocument/2006/relationships/image" Target="../media/image24.jpg"/><Relationship Id="rId10" Type="http://schemas.openxmlformats.org/officeDocument/2006/relationships/image" Target="../media/image18.png"/><Relationship Id="rId12" Type="http://schemas.openxmlformats.org/officeDocument/2006/relationships/image" Target="../media/image19.png"/><Relationship Id="rId9" Type="http://schemas.openxmlformats.org/officeDocument/2006/relationships/image" Target="../media/image16.png"/><Relationship Id="rId5" Type="http://schemas.openxmlformats.org/officeDocument/2006/relationships/image" Target="../media/image9.png"/><Relationship Id="rId6" Type="http://schemas.openxmlformats.org/officeDocument/2006/relationships/image" Target="../media/image17.png"/><Relationship Id="rId7" Type="http://schemas.openxmlformats.org/officeDocument/2006/relationships/image" Target="../media/image10.png"/><Relationship Id="rId8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3.jp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D1D29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313e1b68f21_0_7"/>
          <p:cNvSpPr/>
          <p:nvPr/>
        </p:nvSpPr>
        <p:spPr>
          <a:xfrm>
            <a:off x="16406934" y="0"/>
            <a:ext cx="1881505" cy="10287000"/>
          </a:xfrm>
          <a:custGeom>
            <a:rect b="b" l="l" r="r" t="t"/>
            <a:pathLst>
              <a:path extrusionOk="0" h="10287000" w="1881505">
                <a:moveTo>
                  <a:pt x="1881063" y="0"/>
                </a:moveTo>
                <a:lnTo>
                  <a:pt x="1881063" y="10286999"/>
                </a:lnTo>
                <a:lnTo>
                  <a:pt x="0" y="10286999"/>
                </a:lnTo>
                <a:lnTo>
                  <a:pt x="0" y="0"/>
                </a:lnTo>
                <a:lnTo>
                  <a:pt x="1881063" y="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g313e1b68f21_0_7"/>
          <p:cNvSpPr/>
          <p:nvPr/>
        </p:nvSpPr>
        <p:spPr>
          <a:xfrm>
            <a:off x="293164" y="9218623"/>
            <a:ext cx="294640" cy="294640"/>
          </a:xfrm>
          <a:custGeom>
            <a:rect b="b" l="l" r="r" t="t"/>
            <a:pathLst>
              <a:path extrusionOk="0" h="294640" w="294640">
                <a:moveTo>
                  <a:pt x="294222" y="147108"/>
                </a:moveTo>
                <a:lnTo>
                  <a:pt x="147113" y="294222"/>
                </a:lnTo>
                <a:lnTo>
                  <a:pt x="0" y="147113"/>
                </a:lnTo>
                <a:lnTo>
                  <a:pt x="147108" y="0"/>
                </a:lnTo>
                <a:lnTo>
                  <a:pt x="294222" y="147108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g313e1b68f21_0_7"/>
          <p:cNvSpPr/>
          <p:nvPr/>
        </p:nvSpPr>
        <p:spPr>
          <a:xfrm>
            <a:off x="881466" y="9807163"/>
            <a:ext cx="294640" cy="294640"/>
          </a:xfrm>
          <a:custGeom>
            <a:rect b="b" l="l" r="r" t="t"/>
            <a:pathLst>
              <a:path extrusionOk="0" h="294640" w="294640">
                <a:moveTo>
                  <a:pt x="294222" y="147108"/>
                </a:moveTo>
                <a:lnTo>
                  <a:pt x="147113" y="294222"/>
                </a:lnTo>
                <a:lnTo>
                  <a:pt x="0" y="147113"/>
                </a:lnTo>
                <a:lnTo>
                  <a:pt x="147108" y="0"/>
                </a:lnTo>
                <a:lnTo>
                  <a:pt x="294222" y="147108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g313e1b68f21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80225" y="7271537"/>
            <a:ext cx="3457501" cy="1459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g313e1b68f21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0246" y="7271537"/>
            <a:ext cx="4060128" cy="126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g313e1b68f21_0_7" title="logo-molero-lightmod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625" y="7271537"/>
            <a:ext cx="6406200" cy="12688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g313e1b68f21_0_7"/>
          <p:cNvSpPr txBox="1"/>
          <p:nvPr>
            <p:ph type="title"/>
          </p:nvPr>
        </p:nvSpPr>
        <p:spPr>
          <a:xfrm>
            <a:off x="1046750" y="2394800"/>
            <a:ext cx="14870100" cy="23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Como Dev Consegue</a:t>
            </a:r>
            <a:r>
              <a:rPr lang="en-US" sz="66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Promoção:</a:t>
            </a:r>
            <a:endParaRPr sz="66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Hackeando Reuniões</a:t>
            </a:r>
            <a:endParaRPr sz="55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9" name="Google Shape;59;g313e1b68f21_0_7"/>
          <p:cNvSpPr txBox="1"/>
          <p:nvPr>
            <p:ph type="title"/>
          </p:nvPr>
        </p:nvSpPr>
        <p:spPr>
          <a:xfrm>
            <a:off x="1176100" y="5078850"/>
            <a:ext cx="148701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Mudando Comportamento em Reuniões. Sem Deixar Transparência e Valor.</a:t>
            </a:r>
            <a:endParaRPr sz="76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ece5cab674_0_0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g2ece5cab674_0_0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2ece5cab674_0_0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g2ece5cab674_0_0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g2ece5cab674_0_0"/>
          <p:cNvSpPr/>
          <p:nvPr/>
        </p:nvSpPr>
        <p:spPr>
          <a:xfrm>
            <a:off x="766849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g2ece5cab674_0_0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2ece5cab674_0_0"/>
          <p:cNvSpPr/>
          <p:nvPr/>
        </p:nvSpPr>
        <p:spPr>
          <a:xfrm>
            <a:off x="629758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2ece5cab674_0_0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2ece5cab674_0_0"/>
          <p:cNvSpPr/>
          <p:nvPr/>
        </p:nvSpPr>
        <p:spPr>
          <a:xfrm>
            <a:off x="491450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2ece5cab674_0_0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2ece5cab674_0_0"/>
          <p:cNvSpPr/>
          <p:nvPr/>
        </p:nvSpPr>
        <p:spPr>
          <a:xfrm>
            <a:off x="353124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2ece5cab674_0_0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g2ece5cab674_0_0"/>
          <p:cNvSpPr/>
          <p:nvPr/>
        </p:nvSpPr>
        <p:spPr>
          <a:xfrm>
            <a:off x="215593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g2ece5cab674_0_0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g2ece5cab674_0_0"/>
          <p:cNvSpPr/>
          <p:nvPr/>
        </p:nvSpPr>
        <p:spPr>
          <a:xfrm>
            <a:off x="77280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g2ece5cab674_0_0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g2ece5cab674_0_0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9" name="Google Shape;299;g2ece5cab674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14122" y="-20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g2ece5cab674_0_0"/>
          <p:cNvSpPr/>
          <p:nvPr/>
        </p:nvSpPr>
        <p:spPr>
          <a:xfrm>
            <a:off x="16163464" y="9303819"/>
            <a:ext cx="2322194" cy="982979"/>
          </a:xfrm>
          <a:custGeom>
            <a:rect b="b" l="l" r="r" t="t"/>
            <a:pathLst>
              <a:path extrusionOk="0" h="982979" w="2322194">
                <a:moveTo>
                  <a:pt x="345846" y="864273"/>
                </a:moveTo>
                <a:lnTo>
                  <a:pt x="172923" y="691349"/>
                </a:lnTo>
                <a:lnTo>
                  <a:pt x="0" y="864273"/>
                </a:lnTo>
                <a:lnTo>
                  <a:pt x="118719" y="982980"/>
                </a:lnTo>
                <a:lnTo>
                  <a:pt x="227126" y="982980"/>
                </a:lnTo>
                <a:lnTo>
                  <a:pt x="345846" y="864273"/>
                </a:lnTo>
                <a:close/>
              </a:path>
              <a:path extrusionOk="0" h="982979" w="2322194">
                <a:moveTo>
                  <a:pt x="1037488" y="172923"/>
                </a:moveTo>
                <a:lnTo>
                  <a:pt x="864565" y="0"/>
                </a:lnTo>
                <a:lnTo>
                  <a:pt x="691654" y="172923"/>
                </a:lnTo>
                <a:lnTo>
                  <a:pt x="864577" y="345846"/>
                </a:lnTo>
                <a:lnTo>
                  <a:pt x="1037488" y="172923"/>
                </a:lnTo>
                <a:close/>
              </a:path>
              <a:path extrusionOk="0" h="982979" w="2322194">
                <a:moveTo>
                  <a:pt x="1729105" y="864209"/>
                </a:moveTo>
                <a:lnTo>
                  <a:pt x="1556181" y="691286"/>
                </a:lnTo>
                <a:lnTo>
                  <a:pt x="1383271" y="864209"/>
                </a:lnTo>
                <a:lnTo>
                  <a:pt x="1502041" y="982980"/>
                </a:lnTo>
                <a:lnTo>
                  <a:pt x="1610334" y="982980"/>
                </a:lnTo>
                <a:lnTo>
                  <a:pt x="1729105" y="864209"/>
                </a:lnTo>
                <a:close/>
              </a:path>
              <a:path extrusionOk="0" h="982979" w="2322194">
                <a:moveTo>
                  <a:pt x="2321610" y="73964"/>
                </a:moveTo>
                <a:lnTo>
                  <a:pt x="2247684" y="63"/>
                </a:lnTo>
                <a:lnTo>
                  <a:pt x="2074773" y="172986"/>
                </a:lnTo>
                <a:lnTo>
                  <a:pt x="2247696" y="345897"/>
                </a:lnTo>
                <a:lnTo>
                  <a:pt x="2321610" y="271983"/>
                </a:lnTo>
                <a:lnTo>
                  <a:pt x="2321610" y="7396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2ece5cab674_0_0"/>
          <p:cNvSpPr txBox="1"/>
          <p:nvPr>
            <p:ph type="title"/>
          </p:nvPr>
        </p:nvSpPr>
        <p:spPr>
          <a:xfrm>
            <a:off x="427250" y="698160"/>
            <a:ext cx="171693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-US" sz="63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Como Dizer </a:t>
            </a:r>
            <a:r>
              <a:rPr lang="en-US" sz="63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"Não" Sem Parecer Preguiçoso</a:t>
            </a:r>
            <a:endParaRPr sz="63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2" name="Google Shape;302;g2ece5cab674_0_0"/>
          <p:cNvSpPr txBox="1"/>
          <p:nvPr>
            <p:ph type="title"/>
          </p:nvPr>
        </p:nvSpPr>
        <p:spPr>
          <a:xfrm>
            <a:off x="427250" y="2317800"/>
            <a:ext cx="11112600" cy="36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⚙️ O Triângulo de Ferro</a:t>
            </a:r>
            <a:endParaRPr sz="28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5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Escopo, Tempo e Qualidade. </a:t>
            </a:r>
            <a:r>
              <a:rPr lang="en-US" sz="25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Você só pode flexibilizar dois deles.</a:t>
            </a:r>
            <a:endParaRPr sz="25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📋 A Regra</a:t>
            </a:r>
            <a:endParaRPr sz="28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5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Nunca diga apenas</a:t>
            </a:r>
            <a:r>
              <a:rPr lang="en-US" sz="25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"não dá". </a:t>
            </a:r>
            <a:r>
              <a:rPr lang="en-US" sz="25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Dê opções baseadas na física do projeto.</a:t>
            </a:r>
            <a:endParaRPr sz="25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🎯 Roteiro Sênior</a:t>
            </a:r>
            <a:endParaRPr sz="28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5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Chefe: "Preciso disso pra sexta"</a:t>
            </a:r>
            <a:endParaRPr sz="2500">
              <a:solidFill>
                <a:srgbClr val="61F9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303" name="Google Shape;303;g2ece5cab674_0_0"/>
          <p:cNvPicPr preferRelativeResize="0"/>
          <p:nvPr/>
        </p:nvPicPr>
        <p:blipFill rotWithShape="1">
          <a:blip r:embed="rId4">
            <a:alphaModFix/>
          </a:blip>
          <a:srcRect b="16805" l="6902" r="4492" t="15944"/>
          <a:stretch/>
        </p:blipFill>
        <p:spPr>
          <a:xfrm>
            <a:off x="12017200" y="3037600"/>
            <a:ext cx="5896426" cy="251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g2ece5cab674_0_0"/>
          <p:cNvSpPr txBox="1"/>
          <p:nvPr/>
        </p:nvSpPr>
        <p:spPr>
          <a:xfrm>
            <a:off x="409250" y="6074875"/>
            <a:ext cx="16801500" cy="10521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571500" marR="571500" rtl="0" algn="l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b="1" lang="en-US" sz="2450">
                <a:solidFill>
                  <a:srgbClr val="6BF2E5"/>
                </a:solidFill>
                <a:highlight>
                  <a:srgbClr val="313240"/>
                </a:highlight>
                <a:latin typeface="Courier New"/>
                <a:ea typeface="Courier New"/>
                <a:cs typeface="Courier New"/>
                <a:sym typeface="Courier New"/>
              </a:rPr>
              <a:t>Para entregar sexta (Tempo), precisamos cortar o upload de arquivos (Escopo) ou pular os testes (Qualidade/Risco). Qual você prefere sacrificar?</a:t>
            </a:r>
            <a:endParaRPr b="1" sz="2450">
              <a:solidFill>
                <a:srgbClr val="6BF2E5"/>
              </a:solidFill>
              <a:highlight>
                <a:srgbClr val="313240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5" name="Google Shape;305;g2ece5cab674_0_0"/>
          <p:cNvSpPr txBox="1"/>
          <p:nvPr/>
        </p:nvSpPr>
        <p:spPr>
          <a:xfrm>
            <a:off x="409250" y="6074875"/>
            <a:ext cx="279300" cy="1052100"/>
          </a:xfrm>
          <a:prstGeom prst="rect">
            <a:avLst/>
          </a:prstGeom>
          <a:solidFill>
            <a:srgbClr val="61F9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g2ece5cab674_0_0"/>
          <p:cNvSpPr txBox="1"/>
          <p:nvPr>
            <p:ph type="title"/>
          </p:nvPr>
        </p:nvSpPr>
        <p:spPr>
          <a:xfrm>
            <a:off x="427250" y="7395764"/>
            <a:ext cx="111126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9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💡 O Conceito</a:t>
            </a:r>
            <a:endParaRPr sz="2600">
              <a:solidFill>
                <a:srgbClr val="61F9F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307" name="Google Shape;307;g2ece5cab674_0_0"/>
          <p:cNvSpPr txBox="1"/>
          <p:nvPr/>
        </p:nvSpPr>
        <p:spPr>
          <a:xfrm>
            <a:off x="409250" y="8095575"/>
            <a:ext cx="16801500" cy="10521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571500" marR="571500" rtl="0" algn="l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b="1" lang="en-US" sz="2450">
                <a:solidFill>
                  <a:srgbClr val="6BF2E5"/>
                </a:solidFill>
                <a:highlight>
                  <a:srgbClr val="313240"/>
                </a:highlight>
                <a:latin typeface="Courier New"/>
                <a:ea typeface="Courier New"/>
                <a:cs typeface="Courier New"/>
                <a:sym typeface="Courier New"/>
              </a:rPr>
              <a:t>Você transfere a decisão do risco para o Negócio. Você sai de 'vilão' para 'consultor técnico'.</a:t>
            </a:r>
            <a:endParaRPr b="1" sz="2450">
              <a:solidFill>
                <a:srgbClr val="6BF2E5"/>
              </a:solidFill>
              <a:highlight>
                <a:srgbClr val="313240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8" name="Google Shape;308;g2ece5cab674_0_0"/>
          <p:cNvSpPr txBox="1"/>
          <p:nvPr/>
        </p:nvSpPr>
        <p:spPr>
          <a:xfrm>
            <a:off x="409250" y="8095575"/>
            <a:ext cx="279300" cy="1052100"/>
          </a:xfrm>
          <a:prstGeom prst="rect">
            <a:avLst/>
          </a:prstGeom>
          <a:solidFill>
            <a:srgbClr val="61F9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g3ad7586aa5f_0_64"/>
          <p:cNvGrpSpPr/>
          <p:nvPr/>
        </p:nvGrpSpPr>
        <p:grpSpPr>
          <a:xfrm>
            <a:off x="0" y="0"/>
            <a:ext cx="18288000" cy="1862355"/>
            <a:chOff x="0" y="0"/>
            <a:chExt cx="18288000" cy="2910840"/>
          </a:xfrm>
        </p:grpSpPr>
        <p:sp>
          <p:nvSpPr>
            <p:cNvPr id="314" name="Google Shape;314;g3ad7586aa5f_0_64"/>
            <p:cNvSpPr/>
            <p:nvPr/>
          </p:nvSpPr>
          <p:spPr>
            <a:xfrm>
              <a:off x="0" y="0"/>
              <a:ext cx="18288000" cy="2910840"/>
            </a:xfrm>
            <a:custGeom>
              <a:rect b="b" l="l" r="r" t="t"/>
              <a:pathLst>
                <a:path extrusionOk="0" h="2910840" w="18288000">
                  <a:moveTo>
                    <a:pt x="18287999" y="2910327"/>
                  </a:moveTo>
                  <a:lnTo>
                    <a:pt x="0" y="2910327"/>
                  </a:lnTo>
                  <a:lnTo>
                    <a:pt x="0" y="0"/>
                  </a:lnTo>
                  <a:lnTo>
                    <a:pt x="18287999" y="0"/>
                  </a:lnTo>
                  <a:lnTo>
                    <a:pt x="18287999" y="2910327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g3ad7586aa5f_0_64"/>
            <p:cNvSpPr/>
            <p:nvPr/>
          </p:nvSpPr>
          <p:spPr>
            <a:xfrm>
              <a:off x="17665" y="0"/>
              <a:ext cx="17291050" cy="1325245"/>
            </a:xfrm>
            <a:custGeom>
              <a:rect b="b" l="l" r="r" t="t"/>
              <a:pathLst>
                <a:path extrusionOk="0" h="1325245" w="17291050">
                  <a:moveTo>
                    <a:pt x="190588" y="85979"/>
                  </a:moveTo>
                  <a:lnTo>
                    <a:pt x="104609" y="0"/>
                  </a:lnTo>
                  <a:lnTo>
                    <a:pt x="85979" y="0"/>
                  </a:lnTo>
                  <a:lnTo>
                    <a:pt x="0" y="85991"/>
                  </a:lnTo>
                  <a:lnTo>
                    <a:pt x="95300" y="181279"/>
                  </a:lnTo>
                  <a:lnTo>
                    <a:pt x="190588" y="85979"/>
                  </a:lnTo>
                  <a:close/>
                </a:path>
                <a:path extrusionOk="0" h="1325245" w="17291050">
                  <a:moveTo>
                    <a:pt x="190601" y="848169"/>
                  </a:moveTo>
                  <a:lnTo>
                    <a:pt x="95300" y="752868"/>
                  </a:lnTo>
                  <a:lnTo>
                    <a:pt x="0" y="848169"/>
                  </a:lnTo>
                  <a:lnTo>
                    <a:pt x="95300" y="943457"/>
                  </a:lnTo>
                  <a:lnTo>
                    <a:pt x="190601" y="848169"/>
                  </a:lnTo>
                  <a:close/>
                </a:path>
                <a:path extrusionOk="0" h="1325245" w="17291050">
                  <a:moveTo>
                    <a:pt x="571677" y="1229487"/>
                  </a:moveTo>
                  <a:lnTo>
                    <a:pt x="476377" y="1134198"/>
                  </a:lnTo>
                  <a:lnTo>
                    <a:pt x="381088" y="1229499"/>
                  </a:lnTo>
                  <a:lnTo>
                    <a:pt x="476389" y="1324787"/>
                  </a:lnTo>
                  <a:lnTo>
                    <a:pt x="571677" y="1229487"/>
                  </a:lnTo>
                  <a:close/>
                </a:path>
                <a:path extrusionOk="0" h="1325245" w="17291050">
                  <a:moveTo>
                    <a:pt x="571677" y="467233"/>
                  </a:moveTo>
                  <a:lnTo>
                    <a:pt x="476389" y="371932"/>
                  </a:lnTo>
                  <a:lnTo>
                    <a:pt x="381088" y="467233"/>
                  </a:lnTo>
                  <a:lnTo>
                    <a:pt x="476389" y="562521"/>
                  </a:lnTo>
                  <a:lnTo>
                    <a:pt x="571677" y="467233"/>
                  </a:lnTo>
                  <a:close/>
                </a:path>
                <a:path extrusionOk="0" h="1325245" w="17291050">
                  <a:moveTo>
                    <a:pt x="952830" y="848194"/>
                  </a:moveTo>
                  <a:lnTo>
                    <a:pt x="857529" y="752906"/>
                  </a:lnTo>
                  <a:lnTo>
                    <a:pt x="762241" y="848194"/>
                  </a:lnTo>
                  <a:lnTo>
                    <a:pt x="857542" y="943495"/>
                  </a:lnTo>
                  <a:lnTo>
                    <a:pt x="952830" y="848194"/>
                  </a:lnTo>
                  <a:close/>
                </a:path>
                <a:path extrusionOk="0" h="1325245" w="17291050">
                  <a:moveTo>
                    <a:pt x="952855" y="86042"/>
                  </a:moveTo>
                  <a:lnTo>
                    <a:pt x="866813" y="0"/>
                  </a:lnTo>
                  <a:lnTo>
                    <a:pt x="848296" y="0"/>
                  </a:lnTo>
                  <a:lnTo>
                    <a:pt x="762266" y="86042"/>
                  </a:lnTo>
                  <a:lnTo>
                    <a:pt x="857567" y="181343"/>
                  </a:lnTo>
                  <a:lnTo>
                    <a:pt x="952855" y="86042"/>
                  </a:lnTo>
                  <a:close/>
                </a:path>
                <a:path extrusionOk="0" h="1325245" w="17291050">
                  <a:moveTo>
                    <a:pt x="1333982" y="1229448"/>
                  </a:moveTo>
                  <a:lnTo>
                    <a:pt x="1238694" y="1134160"/>
                  </a:lnTo>
                  <a:lnTo>
                    <a:pt x="1143393" y="1229461"/>
                  </a:lnTo>
                  <a:lnTo>
                    <a:pt x="1238694" y="1324749"/>
                  </a:lnTo>
                  <a:lnTo>
                    <a:pt x="1333982" y="1229448"/>
                  </a:lnTo>
                  <a:close/>
                </a:path>
                <a:path extrusionOk="0" h="1325245" w="17291050">
                  <a:moveTo>
                    <a:pt x="1333995" y="467194"/>
                  </a:moveTo>
                  <a:lnTo>
                    <a:pt x="1238694" y="371894"/>
                  </a:lnTo>
                  <a:lnTo>
                    <a:pt x="1143406" y="467194"/>
                  </a:lnTo>
                  <a:lnTo>
                    <a:pt x="1238707" y="562495"/>
                  </a:lnTo>
                  <a:lnTo>
                    <a:pt x="1333995" y="467194"/>
                  </a:lnTo>
                  <a:close/>
                </a:path>
                <a:path extrusionOk="0" h="1325245" w="17291050">
                  <a:moveTo>
                    <a:pt x="14725917" y="12"/>
                  </a:moveTo>
                  <a:lnTo>
                    <a:pt x="14619948" y="12"/>
                  </a:lnTo>
                  <a:lnTo>
                    <a:pt x="14383931" y="433412"/>
                  </a:lnTo>
                  <a:lnTo>
                    <a:pt x="14489900" y="433412"/>
                  </a:lnTo>
                  <a:lnTo>
                    <a:pt x="14725917" y="12"/>
                  </a:lnTo>
                  <a:close/>
                </a:path>
                <a:path extrusionOk="0" h="1325245" w="17291050">
                  <a:moveTo>
                    <a:pt x="15153361" y="12"/>
                  </a:moveTo>
                  <a:lnTo>
                    <a:pt x="15047392" y="12"/>
                  </a:lnTo>
                  <a:lnTo>
                    <a:pt x="14811337" y="433412"/>
                  </a:lnTo>
                  <a:lnTo>
                    <a:pt x="14917293" y="433412"/>
                  </a:lnTo>
                  <a:lnTo>
                    <a:pt x="15153361" y="12"/>
                  </a:lnTo>
                  <a:close/>
                </a:path>
                <a:path extrusionOk="0" h="1325245" w="17291050">
                  <a:moveTo>
                    <a:pt x="15580817" y="12"/>
                  </a:moveTo>
                  <a:lnTo>
                    <a:pt x="15474861" y="12"/>
                  </a:lnTo>
                  <a:lnTo>
                    <a:pt x="15238794" y="433412"/>
                  </a:lnTo>
                  <a:lnTo>
                    <a:pt x="15344763" y="433412"/>
                  </a:lnTo>
                  <a:lnTo>
                    <a:pt x="15580817" y="12"/>
                  </a:lnTo>
                  <a:close/>
                </a:path>
                <a:path extrusionOk="0" h="1325245" w="17291050">
                  <a:moveTo>
                    <a:pt x="16008287" y="12"/>
                  </a:moveTo>
                  <a:lnTo>
                    <a:pt x="15902331" y="12"/>
                  </a:lnTo>
                  <a:lnTo>
                    <a:pt x="15666314" y="433412"/>
                  </a:lnTo>
                  <a:lnTo>
                    <a:pt x="15772283" y="433412"/>
                  </a:lnTo>
                  <a:lnTo>
                    <a:pt x="16008287" y="12"/>
                  </a:lnTo>
                  <a:close/>
                </a:path>
                <a:path extrusionOk="0" h="1325245" w="17291050">
                  <a:moveTo>
                    <a:pt x="16435756" y="12"/>
                  </a:moveTo>
                  <a:lnTo>
                    <a:pt x="16329775" y="12"/>
                  </a:lnTo>
                  <a:lnTo>
                    <a:pt x="16093720" y="433412"/>
                  </a:lnTo>
                  <a:lnTo>
                    <a:pt x="16199739" y="433412"/>
                  </a:lnTo>
                  <a:lnTo>
                    <a:pt x="16435756" y="12"/>
                  </a:lnTo>
                  <a:close/>
                </a:path>
                <a:path extrusionOk="0" h="1325245" w="17291050">
                  <a:moveTo>
                    <a:pt x="16863149" y="12"/>
                  </a:moveTo>
                  <a:lnTo>
                    <a:pt x="16757193" y="12"/>
                  </a:lnTo>
                  <a:lnTo>
                    <a:pt x="16521176" y="433412"/>
                  </a:lnTo>
                  <a:lnTo>
                    <a:pt x="16627132" y="433412"/>
                  </a:lnTo>
                  <a:lnTo>
                    <a:pt x="16863149" y="12"/>
                  </a:lnTo>
                  <a:close/>
                </a:path>
                <a:path extrusionOk="0" h="1325245" w="17291050">
                  <a:moveTo>
                    <a:pt x="17290619" y="12"/>
                  </a:moveTo>
                  <a:lnTo>
                    <a:pt x="17184650" y="12"/>
                  </a:lnTo>
                  <a:lnTo>
                    <a:pt x="16948633" y="433412"/>
                  </a:lnTo>
                  <a:lnTo>
                    <a:pt x="17054602" y="433412"/>
                  </a:lnTo>
                  <a:lnTo>
                    <a:pt x="17290619" y="12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16" name="Google Shape;316;g3ad7586aa5f_0_64" title="pescadora-vestida-casualmente-vindo-de-viagem-de-pesca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1100" y="0"/>
            <a:ext cx="10672800" cy="10287000"/>
          </a:xfrm>
          <a:prstGeom prst="parallelogram">
            <a:avLst>
              <a:gd fmla="val 51774" name="adj"/>
            </a:avLst>
          </a:prstGeom>
          <a:noFill/>
          <a:ln>
            <a:noFill/>
          </a:ln>
        </p:spPr>
      </p:pic>
      <p:sp>
        <p:nvSpPr>
          <p:cNvPr id="317" name="Google Shape;317;g3ad7586aa5f_0_64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3ad7586aa5f_0_64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g3ad7586aa5f_0_64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g3ad7586aa5f_0_64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g3ad7586aa5f_0_64"/>
          <p:cNvSpPr/>
          <p:nvPr/>
        </p:nvSpPr>
        <p:spPr>
          <a:xfrm>
            <a:off x="7668493" y="945615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g3ad7586aa5f_0_64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g3ad7586aa5f_0_64"/>
          <p:cNvSpPr/>
          <p:nvPr/>
        </p:nvSpPr>
        <p:spPr>
          <a:xfrm>
            <a:off x="6297588" y="925841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g3ad7586aa5f_0_64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g3ad7586aa5f_0_64"/>
          <p:cNvSpPr/>
          <p:nvPr/>
        </p:nvSpPr>
        <p:spPr>
          <a:xfrm>
            <a:off x="4914508" y="9258313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3ad7586aa5f_0_64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3ad7586aa5f_0_64"/>
          <p:cNvSpPr/>
          <p:nvPr/>
        </p:nvSpPr>
        <p:spPr>
          <a:xfrm>
            <a:off x="3531249" y="925837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3ad7586aa5f_0_64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3ad7586aa5f_0_64"/>
          <p:cNvSpPr/>
          <p:nvPr/>
        </p:nvSpPr>
        <p:spPr>
          <a:xfrm>
            <a:off x="2155933" y="9304071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3ad7586aa5f_0_64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g3ad7586aa5f_0_64"/>
          <p:cNvSpPr/>
          <p:nvPr/>
        </p:nvSpPr>
        <p:spPr>
          <a:xfrm>
            <a:off x="772809" y="9304015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g3ad7586aa5f_0_64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3ad7586aa5f_0_64"/>
          <p:cNvSpPr txBox="1"/>
          <p:nvPr>
            <p:ph type="title"/>
          </p:nvPr>
        </p:nvSpPr>
        <p:spPr>
          <a:xfrm>
            <a:off x="81175" y="304273"/>
            <a:ext cx="13153800" cy="16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Notícia Ruim é </a:t>
            </a:r>
            <a:r>
              <a:rPr lang="en-US" sz="53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Igual Peixe</a:t>
            </a: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5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Fora da Geladeira</a:t>
            </a:r>
            <a:endParaRPr sz="5300">
              <a:solidFill>
                <a:schemeClr val="dk1"/>
              </a:solidFill>
            </a:endParaRPr>
          </a:p>
        </p:txBody>
      </p:sp>
      <p:sp>
        <p:nvSpPr>
          <p:cNvPr id="334" name="Google Shape;334;g3ad7586aa5f_0_64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5" name="Google Shape;335;g3ad7586aa5f_0_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14697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g3ad7586aa5f_0_64"/>
          <p:cNvSpPr/>
          <p:nvPr/>
        </p:nvSpPr>
        <p:spPr>
          <a:xfrm>
            <a:off x="17665" y="0"/>
            <a:ext cx="17291050" cy="1239104"/>
          </a:xfrm>
          <a:custGeom>
            <a:rect b="b" l="l" r="r" t="t"/>
            <a:pathLst>
              <a:path extrusionOk="0" h="1325245" w="17291050">
                <a:moveTo>
                  <a:pt x="190588" y="85979"/>
                </a:moveTo>
                <a:lnTo>
                  <a:pt x="104609" y="0"/>
                </a:lnTo>
                <a:lnTo>
                  <a:pt x="85979" y="0"/>
                </a:lnTo>
                <a:lnTo>
                  <a:pt x="0" y="85991"/>
                </a:lnTo>
                <a:lnTo>
                  <a:pt x="95300" y="181279"/>
                </a:lnTo>
                <a:lnTo>
                  <a:pt x="190588" y="85979"/>
                </a:lnTo>
                <a:close/>
              </a:path>
              <a:path extrusionOk="0" h="1325245" w="17291050">
                <a:moveTo>
                  <a:pt x="190601" y="848169"/>
                </a:moveTo>
                <a:lnTo>
                  <a:pt x="95300" y="752868"/>
                </a:lnTo>
                <a:lnTo>
                  <a:pt x="0" y="848169"/>
                </a:lnTo>
                <a:lnTo>
                  <a:pt x="95300" y="943457"/>
                </a:lnTo>
                <a:lnTo>
                  <a:pt x="190601" y="848169"/>
                </a:lnTo>
                <a:close/>
              </a:path>
              <a:path extrusionOk="0" h="1325245" w="17291050">
                <a:moveTo>
                  <a:pt x="571677" y="1229487"/>
                </a:moveTo>
                <a:lnTo>
                  <a:pt x="476377" y="1134198"/>
                </a:lnTo>
                <a:lnTo>
                  <a:pt x="381088" y="1229499"/>
                </a:lnTo>
                <a:lnTo>
                  <a:pt x="476389" y="1324787"/>
                </a:lnTo>
                <a:lnTo>
                  <a:pt x="571677" y="1229487"/>
                </a:lnTo>
                <a:close/>
              </a:path>
              <a:path extrusionOk="0" h="1325245" w="17291050">
                <a:moveTo>
                  <a:pt x="571677" y="467233"/>
                </a:moveTo>
                <a:lnTo>
                  <a:pt x="476389" y="371932"/>
                </a:lnTo>
                <a:lnTo>
                  <a:pt x="381088" y="467233"/>
                </a:lnTo>
                <a:lnTo>
                  <a:pt x="476389" y="562521"/>
                </a:lnTo>
                <a:lnTo>
                  <a:pt x="571677" y="467233"/>
                </a:lnTo>
                <a:close/>
              </a:path>
              <a:path extrusionOk="0" h="1325245" w="17291050">
                <a:moveTo>
                  <a:pt x="952830" y="848194"/>
                </a:moveTo>
                <a:lnTo>
                  <a:pt x="857529" y="752906"/>
                </a:lnTo>
                <a:lnTo>
                  <a:pt x="762241" y="848194"/>
                </a:lnTo>
                <a:lnTo>
                  <a:pt x="857542" y="943495"/>
                </a:lnTo>
                <a:lnTo>
                  <a:pt x="952830" y="848194"/>
                </a:lnTo>
                <a:close/>
              </a:path>
              <a:path extrusionOk="0" h="1325245" w="17291050">
                <a:moveTo>
                  <a:pt x="952855" y="86042"/>
                </a:moveTo>
                <a:lnTo>
                  <a:pt x="866813" y="0"/>
                </a:lnTo>
                <a:lnTo>
                  <a:pt x="848296" y="0"/>
                </a:lnTo>
                <a:lnTo>
                  <a:pt x="762266" y="86042"/>
                </a:lnTo>
                <a:lnTo>
                  <a:pt x="857567" y="181343"/>
                </a:lnTo>
                <a:lnTo>
                  <a:pt x="952855" y="86042"/>
                </a:lnTo>
                <a:close/>
              </a:path>
              <a:path extrusionOk="0" h="1325245" w="17291050">
                <a:moveTo>
                  <a:pt x="1333982" y="1229448"/>
                </a:moveTo>
                <a:lnTo>
                  <a:pt x="1238694" y="1134160"/>
                </a:lnTo>
                <a:lnTo>
                  <a:pt x="1143393" y="1229461"/>
                </a:lnTo>
                <a:lnTo>
                  <a:pt x="1238694" y="1324749"/>
                </a:lnTo>
                <a:lnTo>
                  <a:pt x="1333982" y="1229448"/>
                </a:lnTo>
                <a:close/>
              </a:path>
              <a:path extrusionOk="0" h="1325245" w="17291050">
                <a:moveTo>
                  <a:pt x="1333995" y="467194"/>
                </a:moveTo>
                <a:lnTo>
                  <a:pt x="1238694" y="371894"/>
                </a:lnTo>
                <a:lnTo>
                  <a:pt x="1143406" y="467194"/>
                </a:lnTo>
                <a:lnTo>
                  <a:pt x="1238707" y="562495"/>
                </a:lnTo>
                <a:lnTo>
                  <a:pt x="1333995" y="467194"/>
                </a:lnTo>
                <a:close/>
              </a:path>
              <a:path extrusionOk="0" h="1325245" w="17291050">
                <a:moveTo>
                  <a:pt x="14725917" y="12"/>
                </a:moveTo>
                <a:lnTo>
                  <a:pt x="14619948" y="12"/>
                </a:lnTo>
                <a:lnTo>
                  <a:pt x="14383931" y="433412"/>
                </a:lnTo>
                <a:lnTo>
                  <a:pt x="14489900" y="433412"/>
                </a:lnTo>
                <a:lnTo>
                  <a:pt x="14725917" y="12"/>
                </a:lnTo>
                <a:close/>
              </a:path>
              <a:path extrusionOk="0" h="1325245" w="17291050">
                <a:moveTo>
                  <a:pt x="15153361" y="12"/>
                </a:moveTo>
                <a:lnTo>
                  <a:pt x="15047392" y="12"/>
                </a:lnTo>
                <a:lnTo>
                  <a:pt x="14811337" y="433412"/>
                </a:lnTo>
                <a:lnTo>
                  <a:pt x="14917293" y="433412"/>
                </a:lnTo>
                <a:lnTo>
                  <a:pt x="15153361" y="12"/>
                </a:lnTo>
                <a:close/>
              </a:path>
              <a:path extrusionOk="0" h="1325245" w="17291050">
                <a:moveTo>
                  <a:pt x="15580817" y="12"/>
                </a:moveTo>
                <a:lnTo>
                  <a:pt x="15474861" y="12"/>
                </a:lnTo>
                <a:lnTo>
                  <a:pt x="15238794" y="433412"/>
                </a:lnTo>
                <a:lnTo>
                  <a:pt x="15344763" y="433412"/>
                </a:lnTo>
                <a:lnTo>
                  <a:pt x="15580817" y="12"/>
                </a:lnTo>
                <a:close/>
              </a:path>
              <a:path extrusionOk="0" h="1325245" w="17291050">
                <a:moveTo>
                  <a:pt x="16008287" y="12"/>
                </a:moveTo>
                <a:lnTo>
                  <a:pt x="15902331" y="12"/>
                </a:lnTo>
                <a:lnTo>
                  <a:pt x="15666314" y="433412"/>
                </a:lnTo>
                <a:lnTo>
                  <a:pt x="15772283" y="433412"/>
                </a:lnTo>
                <a:lnTo>
                  <a:pt x="16008287" y="12"/>
                </a:lnTo>
                <a:close/>
              </a:path>
              <a:path extrusionOk="0" h="1325245" w="17291050">
                <a:moveTo>
                  <a:pt x="16435756" y="12"/>
                </a:moveTo>
                <a:lnTo>
                  <a:pt x="16329775" y="12"/>
                </a:lnTo>
                <a:lnTo>
                  <a:pt x="16093720" y="433412"/>
                </a:lnTo>
                <a:lnTo>
                  <a:pt x="16199739" y="433412"/>
                </a:lnTo>
                <a:lnTo>
                  <a:pt x="16435756" y="12"/>
                </a:lnTo>
                <a:close/>
              </a:path>
              <a:path extrusionOk="0" h="1325245" w="17291050">
                <a:moveTo>
                  <a:pt x="16863149" y="12"/>
                </a:moveTo>
                <a:lnTo>
                  <a:pt x="16757193" y="12"/>
                </a:lnTo>
                <a:lnTo>
                  <a:pt x="16521176" y="433412"/>
                </a:lnTo>
                <a:lnTo>
                  <a:pt x="16627132" y="433412"/>
                </a:lnTo>
                <a:lnTo>
                  <a:pt x="16863149" y="12"/>
                </a:lnTo>
                <a:close/>
              </a:path>
              <a:path extrusionOk="0" h="1325245" w="17291050">
                <a:moveTo>
                  <a:pt x="17290619" y="12"/>
                </a:moveTo>
                <a:lnTo>
                  <a:pt x="17184650" y="12"/>
                </a:lnTo>
                <a:lnTo>
                  <a:pt x="16948633" y="433412"/>
                </a:lnTo>
                <a:lnTo>
                  <a:pt x="17054602" y="433412"/>
                </a:lnTo>
                <a:lnTo>
                  <a:pt x="17290619" y="1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g3ad7586aa5f_0_64"/>
          <p:cNvSpPr/>
          <p:nvPr/>
        </p:nvSpPr>
        <p:spPr>
          <a:xfrm>
            <a:off x="142788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g3ad7586aa5f_0_64"/>
          <p:cNvSpPr/>
          <p:nvPr/>
        </p:nvSpPr>
        <p:spPr>
          <a:xfrm>
            <a:off x="156541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3ad7586aa5f_0_64"/>
          <p:cNvSpPr txBox="1"/>
          <p:nvPr/>
        </p:nvSpPr>
        <p:spPr>
          <a:xfrm>
            <a:off x="512939" y="2242182"/>
            <a:ext cx="10672800" cy="29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⚠️ Regra "Bad News First"</a:t>
            </a:r>
            <a:endParaRPr b="1" sz="33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F2F2F2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Se vai atrasar, avise </a:t>
            </a:r>
            <a:r>
              <a:rPr b="1" lang="en-US" sz="26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assim que souber,</a:t>
            </a:r>
            <a:r>
              <a:rPr lang="en-US" sz="2600">
                <a:solidFill>
                  <a:srgbClr val="F2F2F2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não no dia da entrega.</a:t>
            </a:r>
            <a:endParaRPr sz="2600">
              <a:solidFill>
                <a:srgbClr val="F2F2F2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F2F2F2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📋 Anatomia do Pedido de Desculpas Profissional</a:t>
            </a:r>
            <a:endParaRPr b="1" sz="26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g3ad7586aa5f_0_64"/>
          <p:cNvSpPr txBox="1"/>
          <p:nvPr/>
        </p:nvSpPr>
        <p:spPr>
          <a:xfrm>
            <a:off x="512950" y="5381975"/>
            <a:ext cx="4401600" cy="14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1º FATO</a:t>
            </a:r>
            <a:endParaRPr b="1" sz="45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Sem Emoção, sem desculpas </a:t>
            </a:r>
            <a:r>
              <a:rPr b="1" lang="en-US" sz="19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esfarrapadas</a:t>
            </a:r>
            <a:endParaRPr b="1" sz="19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g3ad7586aa5f_0_64"/>
          <p:cNvSpPr txBox="1"/>
          <p:nvPr/>
        </p:nvSpPr>
        <p:spPr>
          <a:xfrm>
            <a:off x="512950" y="7320175"/>
            <a:ext cx="44016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º CORRE</a:t>
            </a: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ÇÃO</a:t>
            </a:r>
            <a:endParaRPr b="1" sz="45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que foi feito imediatamente</a:t>
            </a:r>
            <a:endParaRPr b="1" sz="20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2" name="Google Shape;342;g3ad7586aa5f_0_64"/>
          <p:cNvSpPr txBox="1"/>
          <p:nvPr/>
        </p:nvSpPr>
        <p:spPr>
          <a:xfrm>
            <a:off x="5307915" y="5381975"/>
            <a:ext cx="48087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º IMPACTO</a:t>
            </a:r>
            <a:endParaRPr b="1" sz="45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que causou para o negócio</a:t>
            </a:r>
            <a:endParaRPr b="1" sz="20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3" name="Google Shape;343;g3ad7586aa5f_0_64"/>
          <p:cNvSpPr txBox="1"/>
          <p:nvPr/>
        </p:nvSpPr>
        <p:spPr>
          <a:xfrm>
            <a:off x="5307922" y="7320175"/>
            <a:ext cx="48087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º PREVEN</a:t>
            </a:r>
            <a:r>
              <a:rPr b="1" lang="en-US" sz="45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ÇÃO</a:t>
            </a:r>
            <a:endParaRPr b="1" sz="45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que será feito para não ocorrer de novo</a:t>
            </a:r>
            <a:endParaRPr b="1" sz="20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1F9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adcbdc755d_0_55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g3adcbdc755d_0_55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g3adcbdc755d_0_55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3adcbdc755d_0_55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3adcbdc755d_0_55"/>
          <p:cNvSpPr/>
          <p:nvPr/>
        </p:nvSpPr>
        <p:spPr>
          <a:xfrm>
            <a:off x="766849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3adcbdc755d_0_55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3adcbdc755d_0_55"/>
          <p:cNvSpPr/>
          <p:nvPr/>
        </p:nvSpPr>
        <p:spPr>
          <a:xfrm>
            <a:off x="629758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g3adcbdc755d_0_55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g3adcbdc755d_0_55"/>
          <p:cNvSpPr/>
          <p:nvPr/>
        </p:nvSpPr>
        <p:spPr>
          <a:xfrm>
            <a:off x="491450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g3adcbdc755d_0_55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g3adcbdc755d_0_55"/>
          <p:cNvSpPr/>
          <p:nvPr/>
        </p:nvSpPr>
        <p:spPr>
          <a:xfrm>
            <a:off x="353124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g3adcbdc755d_0_55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3adcbdc755d_0_55"/>
          <p:cNvSpPr/>
          <p:nvPr/>
        </p:nvSpPr>
        <p:spPr>
          <a:xfrm>
            <a:off x="215593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g3adcbdc755d_0_55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g3adcbdc755d_0_55"/>
          <p:cNvSpPr/>
          <p:nvPr/>
        </p:nvSpPr>
        <p:spPr>
          <a:xfrm>
            <a:off x="77280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g3adcbdc755d_0_55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3adcbdc755d_0_55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g3adcbdc755d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3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g3adcbdc755d_0_55"/>
          <p:cNvSpPr/>
          <p:nvPr/>
        </p:nvSpPr>
        <p:spPr>
          <a:xfrm>
            <a:off x="16163464" y="9303819"/>
            <a:ext cx="2322194" cy="982979"/>
          </a:xfrm>
          <a:custGeom>
            <a:rect b="b" l="l" r="r" t="t"/>
            <a:pathLst>
              <a:path extrusionOk="0" h="982979" w="2322194">
                <a:moveTo>
                  <a:pt x="345846" y="864273"/>
                </a:moveTo>
                <a:lnTo>
                  <a:pt x="172923" y="691349"/>
                </a:lnTo>
                <a:lnTo>
                  <a:pt x="0" y="864273"/>
                </a:lnTo>
                <a:lnTo>
                  <a:pt x="118719" y="982980"/>
                </a:lnTo>
                <a:lnTo>
                  <a:pt x="227126" y="982980"/>
                </a:lnTo>
                <a:lnTo>
                  <a:pt x="345846" y="864273"/>
                </a:lnTo>
                <a:close/>
              </a:path>
              <a:path extrusionOk="0" h="982979" w="2322194">
                <a:moveTo>
                  <a:pt x="1037488" y="172923"/>
                </a:moveTo>
                <a:lnTo>
                  <a:pt x="864565" y="0"/>
                </a:lnTo>
                <a:lnTo>
                  <a:pt x="691654" y="172923"/>
                </a:lnTo>
                <a:lnTo>
                  <a:pt x="864577" y="345846"/>
                </a:lnTo>
                <a:lnTo>
                  <a:pt x="1037488" y="172923"/>
                </a:lnTo>
                <a:close/>
              </a:path>
              <a:path extrusionOk="0" h="982979" w="2322194">
                <a:moveTo>
                  <a:pt x="1729105" y="864209"/>
                </a:moveTo>
                <a:lnTo>
                  <a:pt x="1556181" y="691286"/>
                </a:lnTo>
                <a:lnTo>
                  <a:pt x="1383271" y="864209"/>
                </a:lnTo>
                <a:lnTo>
                  <a:pt x="1502041" y="982980"/>
                </a:lnTo>
                <a:lnTo>
                  <a:pt x="1610334" y="982980"/>
                </a:lnTo>
                <a:lnTo>
                  <a:pt x="1729105" y="864209"/>
                </a:lnTo>
                <a:close/>
              </a:path>
              <a:path extrusionOk="0" h="982979" w="2322194">
                <a:moveTo>
                  <a:pt x="2321610" y="73964"/>
                </a:moveTo>
                <a:lnTo>
                  <a:pt x="2247684" y="63"/>
                </a:lnTo>
                <a:lnTo>
                  <a:pt x="2074773" y="172986"/>
                </a:lnTo>
                <a:lnTo>
                  <a:pt x="2247696" y="345897"/>
                </a:lnTo>
                <a:lnTo>
                  <a:pt x="2321610" y="271983"/>
                </a:lnTo>
                <a:lnTo>
                  <a:pt x="2321610" y="7396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g3adcbdc755d_0_55" title="Design sem nome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6125" y="1989916"/>
            <a:ext cx="13237349" cy="7446017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g3adcbdc755d_0_55"/>
          <p:cNvSpPr txBox="1"/>
          <p:nvPr>
            <p:ph idx="4294967295" type="title"/>
          </p:nvPr>
        </p:nvSpPr>
        <p:spPr>
          <a:xfrm>
            <a:off x="427250" y="495500"/>
            <a:ext cx="171693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rPr lang="en-US" sz="6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 Algoritmo </a:t>
            </a:r>
            <a:r>
              <a:rPr lang="en-US" sz="6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C.A.O.S. </a:t>
            </a:r>
            <a:r>
              <a:rPr lang="en-US" sz="6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para Devs</a:t>
            </a:r>
            <a:endParaRPr sz="6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D1D29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g348277c168d_2_85" title="mulher-sorridente-de-tiro-medio-ensinand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2650" y="0"/>
            <a:ext cx="8066700" cy="102870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pic>
      <p:sp>
        <p:nvSpPr>
          <p:cNvPr id="374" name="Google Shape;374;g348277c168d_2_85"/>
          <p:cNvSpPr txBox="1"/>
          <p:nvPr>
            <p:ph type="title"/>
          </p:nvPr>
        </p:nvSpPr>
        <p:spPr>
          <a:xfrm>
            <a:off x="5951100" y="336325"/>
            <a:ext cx="123015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55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Promoção é </a:t>
            </a:r>
            <a:r>
              <a:rPr lang="en-US" sz="5500">
                <a:solidFill>
                  <a:srgbClr val="6BF2E5"/>
                </a:solidFill>
                <a:latin typeface="Montserrat"/>
                <a:ea typeface="Montserrat"/>
                <a:cs typeface="Montserrat"/>
                <a:sym typeface="Montserrat"/>
              </a:rPr>
              <a:t>Confiança. </a:t>
            </a:r>
            <a:endParaRPr sz="5500">
              <a:solidFill>
                <a:srgbClr val="6BF2E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5500">
                <a:solidFill>
                  <a:srgbClr val="6BF2E5"/>
                </a:solidFill>
                <a:latin typeface="Montserrat"/>
                <a:ea typeface="Montserrat"/>
                <a:cs typeface="Montserrat"/>
                <a:sym typeface="Montserrat"/>
              </a:rPr>
              <a:t>Hackeie Suas Reuniões.</a:t>
            </a:r>
            <a:endParaRPr sz="55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75" name="Google Shape;375;g348277c168d_2_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3" y="-6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g348277c168d_2_85"/>
          <p:cNvSpPr txBox="1"/>
          <p:nvPr/>
        </p:nvSpPr>
        <p:spPr>
          <a:xfrm>
            <a:off x="7442100" y="2900475"/>
            <a:ext cx="1040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Visibilidade: </a:t>
            </a:r>
            <a:r>
              <a:rPr b="1" lang="en-US" sz="4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Câmera aberta, voz ativa.</a:t>
            </a:r>
            <a:endParaRPr b="1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7" name="Google Shape;377;g348277c168d_2_85"/>
          <p:cNvSpPr txBox="1"/>
          <p:nvPr/>
        </p:nvSpPr>
        <p:spPr>
          <a:xfrm>
            <a:off x="7442100" y="4176160"/>
            <a:ext cx="10402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Tradução:</a:t>
            </a:r>
            <a:r>
              <a:rPr b="1" lang="en-US" sz="40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Tech ➡️ Biz.</a:t>
            </a:r>
            <a:endParaRPr b="1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8" name="Google Shape;378;g348277c168d_2_85"/>
          <p:cNvSpPr txBox="1"/>
          <p:nvPr/>
        </p:nvSpPr>
        <p:spPr>
          <a:xfrm>
            <a:off x="7442100" y="5451845"/>
            <a:ext cx="104022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Responsabilidade:</a:t>
            </a:r>
            <a:r>
              <a:rPr b="1" lang="en-US" sz="4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Negociação e Transparência.</a:t>
            </a:r>
            <a:endParaRPr b="1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9" name="Google Shape;379;g348277c168d_2_85"/>
          <p:cNvSpPr txBox="1"/>
          <p:nvPr/>
        </p:nvSpPr>
        <p:spPr>
          <a:xfrm>
            <a:off x="7442100" y="7343130"/>
            <a:ext cx="104022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🎯 Desafio da Semana</a:t>
            </a:r>
            <a:r>
              <a:rPr b="1" lang="en-US" sz="40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b="1" lang="en-US" sz="4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US" sz="30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Na próxima reunião: abra a câmera, faça uma pergunta sobre o negócio e traduza um termo técnico.</a:t>
            </a:r>
            <a:endParaRPr b="1" sz="4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4" name="Google Shape;384;g3ae052528f3_0_4"/>
          <p:cNvGrpSpPr/>
          <p:nvPr/>
        </p:nvGrpSpPr>
        <p:grpSpPr>
          <a:xfrm>
            <a:off x="0" y="0"/>
            <a:ext cx="18288000" cy="1862355"/>
            <a:chOff x="0" y="0"/>
            <a:chExt cx="18288000" cy="2910840"/>
          </a:xfrm>
        </p:grpSpPr>
        <p:sp>
          <p:nvSpPr>
            <p:cNvPr id="385" name="Google Shape;385;g3ae052528f3_0_4"/>
            <p:cNvSpPr/>
            <p:nvPr/>
          </p:nvSpPr>
          <p:spPr>
            <a:xfrm>
              <a:off x="0" y="0"/>
              <a:ext cx="18288000" cy="2910840"/>
            </a:xfrm>
            <a:custGeom>
              <a:rect b="b" l="l" r="r" t="t"/>
              <a:pathLst>
                <a:path extrusionOk="0" h="2910840" w="18288000">
                  <a:moveTo>
                    <a:pt x="18287999" y="2910327"/>
                  </a:moveTo>
                  <a:lnTo>
                    <a:pt x="0" y="2910327"/>
                  </a:lnTo>
                  <a:lnTo>
                    <a:pt x="0" y="0"/>
                  </a:lnTo>
                  <a:lnTo>
                    <a:pt x="18287999" y="0"/>
                  </a:lnTo>
                  <a:lnTo>
                    <a:pt x="18287999" y="2910327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g3ae052528f3_0_4"/>
            <p:cNvSpPr/>
            <p:nvPr/>
          </p:nvSpPr>
          <p:spPr>
            <a:xfrm>
              <a:off x="17665" y="0"/>
              <a:ext cx="17291050" cy="1325245"/>
            </a:xfrm>
            <a:custGeom>
              <a:rect b="b" l="l" r="r" t="t"/>
              <a:pathLst>
                <a:path extrusionOk="0" h="1325245" w="17291050">
                  <a:moveTo>
                    <a:pt x="190588" y="85979"/>
                  </a:moveTo>
                  <a:lnTo>
                    <a:pt x="104609" y="0"/>
                  </a:lnTo>
                  <a:lnTo>
                    <a:pt x="85979" y="0"/>
                  </a:lnTo>
                  <a:lnTo>
                    <a:pt x="0" y="85991"/>
                  </a:lnTo>
                  <a:lnTo>
                    <a:pt x="95300" y="181279"/>
                  </a:lnTo>
                  <a:lnTo>
                    <a:pt x="190588" y="85979"/>
                  </a:lnTo>
                  <a:close/>
                </a:path>
                <a:path extrusionOk="0" h="1325245" w="17291050">
                  <a:moveTo>
                    <a:pt x="190601" y="848169"/>
                  </a:moveTo>
                  <a:lnTo>
                    <a:pt x="95300" y="752868"/>
                  </a:lnTo>
                  <a:lnTo>
                    <a:pt x="0" y="848169"/>
                  </a:lnTo>
                  <a:lnTo>
                    <a:pt x="95300" y="943457"/>
                  </a:lnTo>
                  <a:lnTo>
                    <a:pt x="190601" y="848169"/>
                  </a:lnTo>
                  <a:close/>
                </a:path>
                <a:path extrusionOk="0" h="1325245" w="17291050">
                  <a:moveTo>
                    <a:pt x="571677" y="1229487"/>
                  </a:moveTo>
                  <a:lnTo>
                    <a:pt x="476377" y="1134198"/>
                  </a:lnTo>
                  <a:lnTo>
                    <a:pt x="381088" y="1229499"/>
                  </a:lnTo>
                  <a:lnTo>
                    <a:pt x="476389" y="1324787"/>
                  </a:lnTo>
                  <a:lnTo>
                    <a:pt x="571677" y="1229487"/>
                  </a:lnTo>
                  <a:close/>
                </a:path>
                <a:path extrusionOk="0" h="1325245" w="17291050">
                  <a:moveTo>
                    <a:pt x="571677" y="467233"/>
                  </a:moveTo>
                  <a:lnTo>
                    <a:pt x="476389" y="371932"/>
                  </a:lnTo>
                  <a:lnTo>
                    <a:pt x="381088" y="467233"/>
                  </a:lnTo>
                  <a:lnTo>
                    <a:pt x="476389" y="562521"/>
                  </a:lnTo>
                  <a:lnTo>
                    <a:pt x="571677" y="467233"/>
                  </a:lnTo>
                  <a:close/>
                </a:path>
                <a:path extrusionOk="0" h="1325245" w="17291050">
                  <a:moveTo>
                    <a:pt x="952830" y="848194"/>
                  </a:moveTo>
                  <a:lnTo>
                    <a:pt x="857529" y="752906"/>
                  </a:lnTo>
                  <a:lnTo>
                    <a:pt x="762241" y="848194"/>
                  </a:lnTo>
                  <a:lnTo>
                    <a:pt x="857542" y="943495"/>
                  </a:lnTo>
                  <a:lnTo>
                    <a:pt x="952830" y="848194"/>
                  </a:lnTo>
                  <a:close/>
                </a:path>
                <a:path extrusionOk="0" h="1325245" w="17291050">
                  <a:moveTo>
                    <a:pt x="952855" y="86042"/>
                  </a:moveTo>
                  <a:lnTo>
                    <a:pt x="866813" y="0"/>
                  </a:lnTo>
                  <a:lnTo>
                    <a:pt x="848296" y="0"/>
                  </a:lnTo>
                  <a:lnTo>
                    <a:pt x="762266" y="86042"/>
                  </a:lnTo>
                  <a:lnTo>
                    <a:pt x="857567" y="181343"/>
                  </a:lnTo>
                  <a:lnTo>
                    <a:pt x="952855" y="86042"/>
                  </a:lnTo>
                  <a:close/>
                </a:path>
                <a:path extrusionOk="0" h="1325245" w="17291050">
                  <a:moveTo>
                    <a:pt x="1333982" y="1229448"/>
                  </a:moveTo>
                  <a:lnTo>
                    <a:pt x="1238694" y="1134160"/>
                  </a:lnTo>
                  <a:lnTo>
                    <a:pt x="1143393" y="1229461"/>
                  </a:lnTo>
                  <a:lnTo>
                    <a:pt x="1238694" y="1324749"/>
                  </a:lnTo>
                  <a:lnTo>
                    <a:pt x="1333982" y="1229448"/>
                  </a:lnTo>
                  <a:close/>
                </a:path>
                <a:path extrusionOk="0" h="1325245" w="17291050">
                  <a:moveTo>
                    <a:pt x="1333995" y="467194"/>
                  </a:moveTo>
                  <a:lnTo>
                    <a:pt x="1238694" y="371894"/>
                  </a:lnTo>
                  <a:lnTo>
                    <a:pt x="1143406" y="467194"/>
                  </a:lnTo>
                  <a:lnTo>
                    <a:pt x="1238707" y="562495"/>
                  </a:lnTo>
                  <a:lnTo>
                    <a:pt x="1333995" y="467194"/>
                  </a:lnTo>
                  <a:close/>
                </a:path>
                <a:path extrusionOk="0" h="1325245" w="17291050">
                  <a:moveTo>
                    <a:pt x="14725917" y="12"/>
                  </a:moveTo>
                  <a:lnTo>
                    <a:pt x="14619948" y="12"/>
                  </a:lnTo>
                  <a:lnTo>
                    <a:pt x="14383931" y="433412"/>
                  </a:lnTo>
                  <a:lnTo>
                    <a:pt x="14489900" y="433412"/>
                  </a:lnTo>
                  <a:lnTo>
                    <a:pt x="14725917" y="12"/>
                  </a:lnTo>
                  <a:close/>
                </a:path>
                <a:path extrusionOk="0" h="1325245" w="17291050">
                  <a:moveTo>
                    <a:pt x="15153361" y="12"/>
                  </a:moveTo>
                  <a:lnTo>
                    <a:pt x="15047392" y="12"/>
                  </a:lnTo>
                  <a:lnTo>
                    <a:pt x="14811337" y="433412"/>
                  </a:lnTo>
                  <a:lnTo>
                    <a:pt x="14917293" y="433412"/>
                  </a:lnTo>
                  <a:lnTo>
                    <a:pt x="15153361" y="12"/>
                  </a:lnTo>
                  <a:close/>
                </a:path>
                <a:path extrusionOk="0" h="1325245" w="17291050">
                  <a:moveTo>
                    <a:pt x="15580817" y="12"/>
                  </a:moveTo>
                  <a:lnTo>
                    <a:pt x="15474861" y="12"/>
                  </a:lnTo>
                  <a:lnTo>
                    <a:pt x="15238794" y="433412"/>
                  </a:lnTo>
                  <a:lnTo>
                    <a:pt x="15344763" y="433412"/>
                  </a:lnTo>
                  <a:lnTo>
                    <a:pt x="15580817" y="12"/>
                  </a:lnTo>
                  <a:close/>
                </a:path>
                <a:path extrusionOk="0" h="1325245" w="17291050">
                  <a:moveTo>
                    <a:pt x="16008287" y="12"/>
                  </a:moveTo>
                  <a:lnTo>
                    <a:pt x="15902331" y="12"/>
                  </a:lnTo>
                  <a:lnTo>
                    <a:pt x="15666314" y="433412"/>
                  </a:lnTo>
                  <a:lnTo>
                    <a:pt x="15772283" y="433412"/>
                  </a:lnTo>
                  <a:lnTo>
                    <a:pt x="16008287" y="12"/>
                  </a:lnTo>
                  <a:close/>
                </a:path>
                <a:path extrusionOk="0" h="1325245" w="17291050">
                  <a:moveTo>
                    <a:pt x="16435756" y="12"/>
                  </a:moveTo>
                  <a:lnTo>
                    <a:pt x="16329775" y="12"/>
                  </a:lnTo>
                  <a:lnTo>
                    <a:pt x="16093720" y="433412"/>
                  </a:lnTo>
                  <a:lnTo>
                    <a:pt x="16199739" y="433412"/>
                  </a:lnTo>
                  <a:lnTo>
                    <a:pt x="16435756" y="12"/>
                  </a:lnTo>
                  <a:close/>
                </a:path>
                <a:path extrusionOk="0" h="1325245" w="17291050">
                  <a:moveTo>
                    <a:pt x="16863149" y="12"/>
                  </a:moveTo>
                  <a:lnTo>
                    <a:pt x="16757193" y="12"/>
                  </a:lnTo>
                  <a:lnTo>
                    <a:pt x="16521176" y="433412"/>
                  </a:lnTo>
                  <a:lnTo>
                    <a:pt x="16627132" y="433412"/>
                  </a:lnTo>
                  <a:lnTo>
                    <a:pt x="16863149" y="12"/>
                  </a:lnTo>
                  <a:close/>
                </a:path>
                <a:path extrusionOk="0" h="1325245" w="17291050">
                  <a:moveTo>
                    <a:pt x="17290619" y="12"/>
                  </a:moveTo>
                  <a:lnTo>
                    <a:pt x="17184650" y="12"/>
                  </a:lnTo>
                  <a:lnTo>
                    <a:pt x="16948633" y="433412"/>
                  </a:lnTo>
                  <a:lnTo>
                    <a:pt x="17054602" y="433412"/>
                  </a:lnTo>
                  <a:lnTo>
                    <a:pt x="17290619" y="12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87" name="Google Shape;387;g3ae052528f3_0_4" title="homem-de-tiro-medio-segurando-post-it.jpg"/>
          <p:cNvPicPr preferRelativeResize="0"/>
          <p:nvPr/>
        </p:nvPicPr>
        <p:blipFill rotWithShape="1">
          <a:blip r:embed="rId3">
            <a:alphaModFix/>
          </a:blip>
          <a:srcRect b="0" l="0" r="44305" t="0"/>
          <a:stretch/>
        </p:blipFill>
        <p:spPr>
          <a:xfrm>
            <a:off x="9895746" y="0"/>
            <a:ext cx="8589900" cy="10287000"/>
          </a:xfrm>
          <a:prstGeom prst="parallelogram">
            <a:avLst>
              <a:gd fmla="val 36826" name="adj"/>
            </a:avLst>
          </a:prstGeom>
          <a:noFill/>
          <a:ln>
            <a:noFill/>
          </a:ln>
        </p:spPr>
      </p:pic>
      <p:sp>
        <p:nvSpPr>
          <p:cNvPr id="388" name="Google Shape;388;g3ae052528f3_0_4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g3ae052528f3_0_4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g3ae052528f3_0_4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g3ae052528f3_0_4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g3ae052528f3_0_4"/>
          <p:cNvSpPr/>
          <p:nvPr/>
        </p:nvSpPr>
        <p:spPr>
          <a:xfrm>
            <a:off x="7668493" y="945615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3ae052528f3_0_4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3ae052528f3_0_4"/>
          <p:cNvSpPr/>
          <p:nvPr/>
        </p:nvSpPr>
        <p:spPr>
          <a:xfrm>
            <a:off x="6297588" y="925841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g3ae052528f3_0_4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g3ae052528f3_0_4"/>
          <p:cNvSpPr/>
          <p:nvPr/>
        </p:nvSpPr>
        <p:spPr>
          <a:xfrm>
            <a:off x="4914508" y="9258313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g3ae052528f3_0_4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g3ae052528f3_0_4"/>
          <p:cNvSpPr/>
          <p:nvPr/>
        </p:nvSpPr>
        <p:spPr>
          <a:xfrm>
            <a:off x="3531249" y="925837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g3ae052528f3_0_4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g3ae052528f3_0_4"/>
          <p:cNvSpPr/>
          <p:nvPr/>
        </p:nvSpPr>
        <p:spPr>
          <a:xfrm>
            <a:off x="2155933" y="9304071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g3ae052528f3_0_4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g3ae052528f3_0_4"/>
          <p:cNvSpPr/>
          <p:nvPr/>
        </p:nvSpPr>
        <p:spPr>
          <a:xfrm>
            <a:off x="772809" y="9304015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g3ae052528f3_0_4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g3ae052528f3_0_4"/>
          <p:cNvSpPr txBox="1"/>
          <p:nvPr>
            <p:ph type="title"/>
          </p:nvPr>
        </p:nvSpPr>
        <p:spPr>
          <a:xfrm>
            <a:off x="81175" y="304273"/>
            <a:ext cx="13153800" cy="1647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Hackeando as Cerimônias: </a:t>
            </a:r>
            <a:endParaRPr sz="53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 "Executor" a "</a:t>
            </a:r>
            <a:r>
              <a:rPr lang="en-US" sz="53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Destaque</a:t>
            </a:r>
            <a:r>
              <a:rPr lang="en-US" sz="53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"</a:t>
            </a:r>
            <a:endParaRPr sz="5300">
              <a:solidFill>
                <a:schemeClr val="dk1"/>
              </a:solidFill>
            </a:endParaRPr>
          </a:p>
        </p:txBody>
      </p:sp>
      <p:sp>
        <p:nvSpPr>
          <p:cNvPr id="405" name="Google Shape;405;g3ae052528f3_0_4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6" name="Google Shape;406;g3ae052528f3_0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14697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g3ae052528f3_0_4"/>
          <p:cNvSpPr/>
          <p:nvPr/>
        </p:nvSpPr>
        <p:spPr>
          <a:xfrm>
            <a:off x="17665" y="0"/>
            <a:ext cx="17291050" cy="1239104"/>
          </a:xfrm>
          <a:custGeom>
            <a:rect b="b" l="l" r="r" t="t"/>
            <a:pathLst>
              <a:path extrusionOk="0" h="1325245" w="17291050">
                <a:moveTo>
                  <a:pt x="190588" y="85979"/>
                </a:moveTo>
                <a:lnTo>
                  <a:pt x="104609" y="0"/>
                </a:lnTo>
                <a:lnTo>
                  <a:pt x="85979" y="0"/>
                </a:lnTo>
                <a:lnTo>
                  <a:pt x="0" y="85991"/>
                </a:lnTo>
                <a:lnTo>
                  <a:pt x="95300" y="181279"/>
                </a:lnTo>
                <a:lnTo>
                  <a:pt x="190588" y="85979"/>
                </a:lnTo>
                <a:close/>
              </a:path>
              <a:path extrusionOk="0" h="1325245" w="17291050">
                <a:moveTo>
                  <a:pt x="190601" y="848169"/>
                </a:moveTo>
                <a:lnTo>
                  <a:pt x="95300" y="752868"/>
                </a:lnTo>
                <a:lnTo>
                  <a:pt x="0" y="848169"/>
                </a:lnTo>
                <a:lnTo>
                  <a:pt x="95300" y="943457"/>
                </a:lnTo>
                <a:lnTo>
                  <a:pt x="190601" y="848169"/>
                </a:lnTo>
                <a:close/>
              </a:path>
              <a:path extrusionOk="0" h="1325245" w="17291050">
                <a:moveTo>
                  <a:pt x="571677" y="1229487"/>
                </a:moveTo>
                <a:lnTo>
                  <a:pt x="476377" y="1134198"/>
                </a:lnTo>
                <a:lnTo>
                  <a:pt x="381088" y="1229499"/>
                </a:lnTo>
                <a:lnTo>
                  <a:pt x="476389" y="1324787"/>
                </a:lnTo>
                <a:lnTo>
                  <a:pt x="571677" y="1229487"/>
                </a:lnTo>
                <a:close/>
              </a:path>
              <a:path extrusionOk="0" h="1325245" w="17291050">
                <a:moveTo>
                  <a:pt x="571677" y="467233"/>
                </a:moveTo>
                <a:lnTo>
                  <a:pt x="476389" y="371932"/>
                </a:lnTo>
                <a:lnTo>
                  <a:pt x="381088" y="467233"/>
                </a:lnTo>
                <a:lnTo>
                  <a:pt x="476389" y="562521"/>
                </a:lnTo>
                <a:lnTo>
                  <a:pt x="571677" y="467233"/>
                </a:lnTo>
                <a:close/>
              </a:path>
              <a:path extrusionOk="0" h="1325245" w="17291050">
                <a:moveTo>
                  <a:pt x="952830" y="848194"/>
                </a:moveTo>
                <a:lnTo>
                  <a:pt x="857529" y="752906"/>
                </a:lnTo>
                <a:lnTo>
                  <a:pt x="762241" y="848194"/>
                </a:lnTo>
                <a:lnTo>
                  <a:pt x="857542" y="943495"/>
                </a:lnTo>
                <a:lnTo>
                  <a:pt x="952830" y="848194"/>
                </a:lnTo>
                <a:close/>
              </a:path>
              <a:path extrusionOk="0" h="1325245" w="17291050">
                <a:moveTo>
                  <a:pt x="952855" y="86042"/>
                </a:moveTo>
                <a:lnTo>
                  <a:pt x="866813" y="0"/>
                </a:lnTo>
                <a:lnTo>
                  <a:pt x="848296" y="0"/>
                </a:lnTo>
                <a:lnTo>
                  <a:pt x="762266" y="86042"/>
                </a:lnTo>
                <a:lnTo>
                  <a:pt x="857567" y="181343"/>
                </a:lnTo>
                <a:lnTo>
                  <a:pt x="952855" y="86042"/>
                </a:lnTo>
                <a:close/>
              </a:path>
              <a:path extrusionOk="0" h="1325245" w="17291050">
                <a:moveTo>
                  <a:pt x="1333982" y="1229448"/>
                </a:moveTo>
                <a:lnTo>
                  <a:pt x="1238694" y="1134160"/>
                </a:lnTo>
                <a:lnTo>
                  <a:pt x="1143393" y="1229461"/>
                </a:lnTo>
                <a:lnTo>
                  <a:pt x="1238694" y="1324749"/>
                </a:lnTo>
                <a:lnTo>
                  <a:pt x="1333982" y="1229448"/>
                </a:lnTo>
                <a:close/>
              </a:path>
              <a:path extrusionOk="0" h="1325245" w="17291050">
                <a:moveTo>
                  <a:pt x="1333995" y="467194"/>
                </a:moveTo>
                <a:lnTo>
                  <a:pt x="1238694" y="371894"/>
                </a:lnTo>
                <a:lnTo>
                  <a:pt x="1143406" y="467194"/>
                </a:lnTo>
                <a:lnTo>
                  <a:pt x="1238707" y="562495"/>
                </a:lnTo>
                <a:lnTo>
                  <a:pt x="1333995" y="467194"/>
                </a:lnTo>
                <a:close/>
              </a:path>
              <a:path extrusionOk="0" h="1325245" w="17291050">
                <a:moveTo>
                  <a:pt x="14725917" y="12"/>
                </a:moveTo>
                <a:lnTo>
                  <a:pt x="14619948" y="12"/>
                </a:lnTo>
                <a:lnTo>
                  <a:pt x="14383931" y="433412"/>
                </a:lnTo>
                <a:lnTo>
                  <a:pt x="14489900" y="433412"/>
                </a:lnTo>
                <a:lnTo>
                  <a:pt x="14725917" y="12"/>
                </a:lnTo>
                <a:close/>
              </a:path>
              <a:path extrusionOk="0" h="1325245" w="17291050">
                <a:moveTo>
                  <a:pt x="15153361" y="12"/>
                </a:moveTo>
                <a:lnTo>
                  <a:pt x="15047392" y="12"/>
                </a:lnTo>
                <a:lnTo>
                  <a:pt x="14811337" y="433412"/>
                </a:lnTo>
                <a:lnTo>
                  <a:pt x="14917293" y="433412"/>
                </a:lnTo>
                <a:lnTo>
                  <a:pt x="15153361" y="12"/>
                </a:lnTo>
                <a:close/>
              </a:path>
              <a:path extrusionOk="0" h="1325245" w="17291050">
                <a:moveTo>
                  <a:pt x="15580817" y="12"/>
                </a:moveTo>
                <a:lnTo>
                  <a:pt x="15474861" y="12"/>
                </a:lnTo>
                <a:lnTo>
                  <a:pt x="15238794" y="433412"/>
                </a:lnTo>
                <a:lnTo>
                  <a:pt x="15344763" y="433412"/>
                </a:lnTo>
                <a:lnTo>
                  <a:pt x="15580817" y="12"/>
                </a:lnTo>
                <a:close/>
              </a:path>
              <a:path extrusionOk="0" h="1325245" w="17291050">
                <a:moveTo>
                  <a:pt x="16008287" y="12"/>
                </a:moveTo>
                <a:lnTo>
                  <a:pt x="15902331" y="12"/>
                </a:lnTo>
                <a:lnTo>
                  <a:pt x="15666314" y="433412"/>
                </a:lnTo>
                <a:lnTo>
                  <a:pt x="15772283" y="433412"/>
                </a:lnTo>
                <a:lnTo>
                  <a:pt x="16008287" y="12"/>
                </a:lnTo>
                <a:close/>
              </a:path>
              <a:path extrusionOk="0" h="1325245" w="17291050">
                <a:moveTo>
                  <a:pt x="16435756" y="12"/>
                </a:moveTo>
                <a:lnTo>
                  <a:pt x="16329775" y="12"/>
                </a:lnTo>
                <a:lnTo>
                  <a:pt x="16093720" y="433412"/>
                </a:lnTo>
                <a:lnTo>
                  <a:pt x="16199739" y="433412"/>
                </a:lnTo>
                <a:lnTo>
                  <a:pt x="16435756" y="12"/>
                </a:lnTo>
                <a:close/>
              </a:path>
              <a:path extrusionOk="0" h="1325245" w="17291050">
                <a:moveTo>
                  <a:pt x="16863149" y="12"/>
                </a:moveTo>
                <a:lnTo>
                  <a:pt x="16757193" y="12"/>
                </a:lnTo>
                <a:lnTo>
                  <a:pt x="16521176" y="433412"/>
                </a:lnTo>
                <a:lnTo>
                  <a:pt x="16627132" y="433412"/>
                </a:lnTo>
                <a:lnTo>
                  <a:pt x="16863149" y="12"/>
                </a:lnTo>
                <a:close/>
              </a:path>
              <a:path extrusionOk="0" h="1325245" w="17291050">
                <a:moveTo>
                  <a:pt x="17290619" y="12"/>
                </a:moveTo>
                <a:lnTo>
                  <a:pt x="17184650" y="12"/>
                </a:lnTo>
                <a:lnTo>
                  <a:pt x="16948633" y="433412"/>
                </a:lnTo>
                <a:lnTo>
                  <a:pt x="17054602" y="433412"/>
                </a:lnTo>
                <a:lnTo>
                  <a:pt x="17290619" y="1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g3ae052528f3_0_4"/>
          <p:cNvSpPr/>
          <p:nvPr/>
        </p:nvSpPr>
        <p:spPr>
          <a:xfrm>
            <a:off x="142788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g3ae052528f3_0_4"/>
          <p:cNvSpPr/>
          <p:nvPr/>
        </p:nvSpPr>
        <p:spPr>
          <a:xfrm>
            <a:off x="156541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10" name="Google Shape;410;g3ae052528f3_0_4"/>
          <p:cNvGraphicFramePr/>
          <p:nvPr/>
        </p:nvGraphicFramePr>
        <p:xfrm>
          <a:off x="880075" y="296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{8837008E-4707-48D4-AAF6-E0CE27BE5B13}</a:tableStyleId>
              </a:tblPr>
              <a:tblGrid>
                <a:gridCol w="5509275"/>
                <a:gridCol w="5509275"/>
                <a:gridCol w="5509275"/>
              </a:tblGrid>
              <a:tr h="806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6BF2E5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Cerimônia</a:t>
                      </a:r>
                      <a:endParaRPr sz="3000">
                        <a:solidFill>
                          <a:srgbClr val="61F9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61F9FF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🤖 O "Executor" (Roda Script)</a:t>
                      </a:r>
                      <a:endParaRPr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F2F2F2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🚀 O "Destaque" (Hackeia o Processo)</a:t>
                      </a:r>
                      <a:endParaRPr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153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DAILY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Status Report: "Fiz A, vou fazer B." (Um bot faria isso).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Gestão de Risco: "O impedimento X vai atrasar a meta. Preciso de ajuda agora."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19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PLANNING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Aceita Escopo: Estima tarefa sem perguntar o porquê.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Valida Valor: "Isso resolve a dor do usuário ou é só cosmético? Existe um jeito mais simples?"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089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REVIEW</a:t>
                      </a:r>
                      <a:endParaRPr b="1" sz="2600">
                        <a:solidFill>
                          <a:srgbClr val="6BF2E5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Mostra Código: Abre o JSON, mostra log e fala tecniquês.</a:t>
                      </a:r>
                      <a:endParaRPr b="1" sz="2600">
                        <a:solidFill>
                          <a:srgbClr val="61F9FF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Vende Solução: Mostra o problema resolvido. Conecta a entrega ao negócio.</a:t>
                      </a:r>
                      <a:endParaRPr sz="2600">
                        <a:solidFill>
                          <a:srgbClr val="F2F2F2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591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RETRO</a:t>
                      </a:r>
                      <a:endParaRPr b="1" sz="2600">
                        <a:solidFill>
                          <a:srgbClr val="6BF2E5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Muro das Lamentações: Reclama do café ou fica mudo.</a:t>
                      </a:r>
                      <a:endParaRPr b="1" sz="2600">
                        <a:solidFill>
                          <a:srgbClr val="61F9FF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Engenharia de Processo: "O processo falhou aqui. Minha sugestão para corrigir é Y."</a:t>
                      </a:r>
                      <a:endParaRPr sz="2600">
                        <a:solidFill>
                          <a:srgbClr val="F2F2F2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g3ae052528f3_0_45" title="Como dev poder ser diferenciado por Marianne @apsidetech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8473" y="1741575"/>
            <a:ext cx="15191874" cy="8545425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3ae052528f3_0_45"/>
          <p:cNvSpPr txBox="1"/>
          <p:nvPr>
            <p:ph idx="4294967295" type="title"/>
          </p:nvPr>
        </p:nvSpPr>
        <p:spPr>
          <a:xfrm>
            <a:off x="6342700" y="699375"/>
            <a:ext cx="5460900" cy="10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2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@apsidetech</a:t>
            </a:r>
            <a:endParaRPr sz="51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0dad64c796_0_288"/>
          <p:cNvSpPr/>
          <p:nvPr/>
        </p:nvSpPr>
        <p:spPr>
          <a:xfrm>
            <a:off x="16683487" y="1590946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20dad64c796_0_288"/>
          <p:cNvSpPr/>
          <p:nvPr/>
        </p:nvSpPr>
        <p:spPr>
          <a:xfrm>
            <a:off x="16683507" y="2769333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g20dad64c796_0_288"/>
          <p:cNvSpPr/>
          <p:nvPr/>
        </p:nvSpPr>
        <p:spPr>
          <a:xfrm>
            <a:off x="16683519" y="3947912"/>
            <a:ext cx="295275" cy="291464"/>
          </a:xfrm>
          <a:custGeom>
            <a:rect b="b" l="l" r="r" t="t"/>
            <a:pathLst>
              <a:path extrusionOk="0" h="291464" w="295275">
                <a:moveTo>
                  <a:pt x="294665" y="147340"/>
                </a:moveTo>
                <a:lnTo>
                  <a:pt x="151062" y="290948"/>
                </a:lnTo>
                <a:lnTo>
                  <a:pt x="143588" y="290948"/>
                </a:lnTo>
                <a:lnTo>
                  <a:pt x="0" y="147325"/>
                </a:lnTo>
                <a:lnTo>
                  <a:pt x="147320" y="0"/>
                </a:lnTo>
                <a:lnTo>
                  <a:pt x="29466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g20dad64c796_0_288"/>
          <p:cNvSpPr/>
          <p:nvPr/>
        </p:nvSpPr>
        <p:spPr>
          <a:xfrm>
            <a:off x="17272784" y="2179953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g20dad64c796_0_288"/>
          <p:cNvSpPr/>
          <p:nvPr/>
        </p:nvSpPr>
        <p:spPr>
          <a:xfrm>
            <a:off x="17272789" y="3358409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g20dad64c796_0_288"/>
          <p:cNvSpPr/>
          <p:nvPr/>
        </p:nvSpPr>
        <p:spPr>
          <a:xfrm>
            <a:off x="17862013" y="1590961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g20dad64c796_0_288"/>
          <p:cNvSpPr/>
          <p:nvPr/>
        </p:nvSpPr>
        <p:spPr>
          <a:xfrm>
            <a:off x="17862013" y="2769420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g20dad64c796_0_288"/>
          <p:cNvSpPr/>
          <p:nvPr/>
        </p:nvSpPr>
        <p:spPr>
          <a:xfrm>
            <a:off x="0" y="71527"/>
            <a:ext cx="94615" cy="189229"/>
          </a:xfrm>
          <a:custGeom>
            <a:rect b="b" l="l" r="r" t="t"/>
            <a:pathLst>
              <a:path extrusionOk="0" h="189229" w="94615">
                <a:moveTo>
                  <a:pt x="94476" y="94473"/>
                </a:moveTo>
                <a:lnTo>
                  <a:pt x="0" y="188952"/>
                </a:lnTo>
                <a:lnTo>
                  <a:pt x="0" y="0"/>
                </a:lnTo>
                <a:lnTo>
                  <a:pt x="94476" y="94473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g20dad64c796_0_288"/>
          <p:cNvSpPr/>
          <p:nvPr/>
        </p:nvSpPr>
        <p:spPr>
          <a:xfrm>
            <a:off x="0" y="1249979"/>
            <a:ext cx="94615" cy="189230"/>
          </a:xfrm>
          <a:custGeom>
            <a:rect b="b" l="l" r="r" t="t"/>
            <a:pathLst>
              <a:path extrusionOk="0" h="189230" w="94615">
                <a:moveTo>
                  <a:pt x="94481" y="94478"/>
                </a:moveTo>
                <a:lnTo>
                  <a:pt x="0" y="188962"/>
                </a:lnTo>
                <a:lnTo>
                  <a:pt x="0" y="0"/>
                </a:lnTo>
                <a:lnTo>
                  <a:pt x="94481" y="94478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g20dad64c796_0_288"/>
          <p:cNvSpPr/>
          <p:nvPr/>
        </p:nvSpPr>
        <p:spPr>
          <a:xfrm>
            <a:off x="389019" y="608128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g20dad64c796_0_288"/>
          <p:cNvSpPr/>
          <p:nvPr/>
        </p:nvSpPr>
        <p:spPr>
          <a:xfrm>
            <a:off x="389011" y="1786708"/>
            <a:ext cx="295275" cy="291464"/>
          </a:xfrm>
          <a:custGeom>
            <a:rect b="b" l="l" r="r" t="t"/>
            <a:pathLst>
              <a:path extrusionOk="0" h="291464" w="295275">
                <a:moveTo>
                  <a:pt x="294685" y="147340"/>
                </a:moveTo>
                <a:lnTo>
                  <a:pt x="151168" y="290861"/>
                </a:lnTo>
                <a:lnTo>
                  <a:pt x="143521" y="290861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g20dad64c796_0_288"/>
          <p:cNvSpPr/>
          <p:nvPr/>
        </p:nvSpPr>
        <p:spPr>
          <a:xfrm>
            <a:off x="978375" y="18750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g20dad64c796_0_288"/>
          <p:cNvSpPr/>
          <p:nvPr/>
        </p:nvSpPr>
        <p:spPr>
          <a:xfrm>
            <a:off x="978338" y="1197165"/>
            <a:ext cx="295275" cy="295275"/>
          </a:xfrm>
          <a:custGeom>
            <a:rect b="b" l="l" r="r" t="t"/>
            <a:pathLst>
              <a:path extrusionOk="0" h="295275" w="295275">
                <a:moveTo>
                  <a:pt x="294685" y="147340"/>
                </a:moveTo>
                <a:lnTo>
                  <a:pt x="147345" y="294685"/>
                </a:lnTo>
                <a:lnTo>
                  <a:pt x="0" y="147345"/>
                </a:lnTo>
                <a:lnTo>
                  <a:pt x="147340" y="0"/>
                </a:lnTo>
                <a:lnTo>
                  <a:pt x="294685" y="14734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20dad64c796_0_288"/>
          <p:cNvSpPr/>
          <p:nvPr/>
        </p:nvSpPr>
        <p:spPr>
          <a:xfrm>
            <a:off x="1567764" y="608176"/>
            <a:ext cx="292735" cy="294640"/>
          </a:xfrm>
          <a:custGeom>
            <a:rect b="b" l="l" r="r" t="t"/>
            <a:pathLst>
              <a:path extrusionOk="0" h="294640" w="292735">
                <a:moveTo>
                  <a:pt x="292506" y="149390"/>
                </a:moveTo>
                <a:lnTo>
                  <a:pt x="288912" y="145796"/>
                </a:lnTo>
                <a:lnTo>
                  <a:pt x="291033" y="143675"/>
                </a:lnTo>
                <a:lnTo>
                  <a:pt x="147345" y="0"/>
                </a:lnTo>
                <a:lnTo>
                  <a:pt x="0" y="147345"/>
                </a:lnTo>
                <a:lnTo>
                  <a:pt x="143687" y="291020"/>
                </a:lnTo>
                <a:lnTo>
                  <a:pt x="147281" y="294614"/>
                </a:lnTo>
                <a:lnTo>
                  <a:pt x="292506" y="149390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20dad64c796_0_288"/>
          <p:cNvSpPr/>
          <p:nvPr/>
        </p:nvSpPr>
        <p:spPr>
          <a:xfrm>
            <a:off x="1567668" y="1786654"/>
            <a:ext cx="290830" cy="291464"/>
          </a:xfrm>
          <a:custGeom>
            <a:rect b="b" l="l" r="r" t="t"/>
            <a:pathLst>
              <a:path extrusionOk="0" h="291464" w="290830">
                <a:moveTo>
                  <a:pt x="290806" y="151219"/>
                </a:moveTo>
                <a:lnTo>
                  <a:pt x="151115" y="290915"/>
                </a:lnTo>
                <a:lnTo>
                  <a:pt x="143574" y="290915"/>
                </a:lnTo>
                <a:lnTo>
                  <a:pt x="0" y="147345"/>
                </a:lnTo>
                <a:lnTo>
                  <a:pt x="147340" y="0"/>
                </a:lnTo>
                <a:lnTo>
                  <a:pt x="290806" y="143461"/>
                </a:lnTo>
                <a:lnTo>
                  <a:pt x="290806" y="151219"/>
                </a:lnTo>
                <a:close/>
              </a:path>
            </a:pathLst>
          </a:custGeom>
          <a:solidFill>
            <a:srgbClr val="21232E">
              <a:alpha val="20000"/>
            </a:srgbClr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20dad64c796_0_288"/>
          <p:cNvSpPr txBox="1"/>
          <p:nvPr>
            <p:ph idx="4294967295" type="title"/>
          </p:nvPr>
        </p:nvSpPr>
        <p:spPr>
          <a:xfrm>
            <a:off x="0" y="608125"/>
            <a:ext cx="18288000" cy="1139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chemeClr val="dk1">
                <a:alpha val="30980"/>
              </a:schemeClr>
            </a:outerShdw>
          </a:effectLst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300">
                <a:solidFill>
                  <a:srgbClr val="0D0D18"/>
                </a:solidFill>
              </a:rPr>
              <a:t>OBRIGADO</a:t>
            </a:r>
            <a:endParaRPr sz="7300">
              <a:solidFill>
                <a:srgbClr val="0D0D18"/>
              </a:solidFill>
            </a:endParaRPr>
          </a:p>
        </p:txBody>
      </p:sp>
      <p:pic>
        <p:nvPicPr>
          <p:cNvPr id="437" name="Google Shape;437;g20dad64c796_0_288" title="7ABB6CDF-3FC6-4C2E-90F7-4147F099BF38_1_105_c.jpeg"/>
          <p:cNvPicPr preferRelativeResize="0"/>
          <p:nvPr/>
        </p:nvPicPr>
        <p:blipFill rotWithShape="1">
          <a:blip r:embed="rId3">
            <a:alphaModFix/>
          </a:blip>
          <a:srcRect b="13253" l="0" r="0" t="14481"/>
          <a:stretch/>
        </p:blipFill>
        <p:spPr>
          <a:xfrm>
            <a:off x="978375" y="2493827"/>
            <a:ext cx="5043704" cy="485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8" name="Google Shape;438;g20dad64c796_0_28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7679" y="9115726"/>
            <a:ext cx="2282726" cy="1041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g20dad64c796_0_288" title="QRCODE WAVEAGILE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83675" y="2116905"/>
            <a:ext cx="2282725" cy="2282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g20dad64c796_0_288"/>
          <p:cNvPicPr preferRelativeResize="0"/>
          <p:nvPr/>
        </p:nvPicPr>
        <p:blipFill rotWithShape="1">
          <a:blip r:embed="rId6">
            <a:alphaModFix/>
          </a:blip>
          <a:srcRect b="31318" l="10754" r="0" t="33192"/>
          <a:stretch/>
        </p:blipFill>
        <p:spPr>
          <a:xfrm>
            <a:off x="7189812" y="2463200"/>
            <a:ext cx="2282701" cy="907750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g20dad64c796_0_288"/>
          <p:cNvSpPr txBox="1"/>
          <p:nvPr>
            <p:ph idx="4294967295" type="title"/>
          </p:nvPr>
        </p:nvSpPr>
        <p:spPr>
          <a:xfrm>
            <a:off x="1208677" y="8546502"/>
            <a:ext cx="45831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2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Eu faço </a:t>
            </a:r>
            <a:r>
              <a:rPr lang="en-US" sz="22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líderes</a:t>
            </a:r>
            <a:r>
              <a:rPr lang="en-US" sz="22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criarem eficiência.</a:t>
            </a:r>
            <a:endParaRPr sz="22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2" name="Google Shape;442;g20dad64c796_0_288" title="logo-molero-lightmod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58938" y="7496134"/>
            <a:ext cx="4583177" cy="9077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olorful instagram logo with a white circle in the middle on a white background (Fornecido por Tenor)" id="443" name="Google Shape;443;g20dad64c796_0_288"/>
          <p:cNvPicPr preferRelativeResize="0"/>
          <p:nvPr/>
        </p:nvPicPr>
        <p:blipFill rotWithShape="1">
          <a:blip r:embed="rId8">
            <a:alphaModFix/>
          </a:blip>
          <a:srcRect b="0" l="23902" r="0" t="31907"/>
          <a:stretch/>
        </p:blipFill>
        <p:spPr>
          <a:xfrm>
            <a:off x="7189812" y="3640508"/>
            <a:ext cx="905800" cy="90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g20dad64c796_0_288"/>
          <p:cNvPicPr preferRelativeResize="0"/>
          <p:nvPr/>
        </p:nvPicPr>
        <p:blipFill rotWithShape="1">
          <a:blip r:embed="rId9">
            <a:alphaModFix/>
          </a:blip>
          <a:srcRect b="0" l="7441" r="0" t="0"/>
          <a:stretch/>
        </p:blipFill>
        <p:spPr>
          <a:xfrm>
            <a:off x="7189812" y="4822533"/>
            <a:ext cx="954051" cy="103072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g20dad64c796_0_288"/>
          <p:cNvSpPr txBox="1"/>
          <p:nvPr>
            <p:ph idx="4294967295" type="title"/>
          </p:nvPr>
        </p:nvSpPr>
        <p:spPr>
          <a:xfrm>
            <a:off x="9650500" y="2665375"/>
            <a:ext cx="45831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7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/waveagile</a:t>
            </a:r>
            <a:endParaRPr sz="27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6" name="Google Shape;446;g20dad64c796_0_288"/>
          <p:cNvSpPr txBox="1"/>
          <p:nvPr>
            <p:ph idx="4294967295" type="title"/>
          </p:nvPr>
        </p:nvSpPr>
        <p:spPr>
          <a:xfrm>
            <a:off x="9650500" y="3842683"/>
            <a:ext cx="45831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7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@waveagile</a:t>
            </a:r>
            <a:endParaRPr sz="27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7" name="Google Shape;447;g20dad64c796_0_288"/>
          <p:cNvSpPr txBox="1"/>
          <p:nvPr>
            <p:ph idx="4294967295" type="title"/>
          </p:nvPr>
        </p:nvSpPr>
        <p:spPr>
          <a:xfrm>
            <a:off x="9650500" y="5086196"/>
            <a:ext cx="4583100" cy="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7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/in/andremolero/</a:t>
            </a:r>
            <a:endParaRPr sz="27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8" name="Google Shape;448;g20dad64c796_0_288"/>
          <p:cNvSpPr txBox="1"/>
          <p:nvPr>
            <p:ph idx="4294967295" type="title"/>
          </p:nvPr>
        </p:nvSpPr>
        <p:spPr>
          <a:xfrm>
            <a:off x="9650500" y="6381763"/>
            <a:ext cx="4583100" cy="5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6975">
            <a:spAutoFit/>
          </a:bodyPr>
          <a:lstStyle/>
          <a:p>
            <a:pPr indent="0" lvl="0" marL="12700" marR="5080" rtl="0" algn="l">
              <a:lnSpc>
                <a:spcPct val="118584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700">
                <a:solidFill>
                  <a:srgbClr val="0D0D1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/company/waveagile</a:t>
            </a:r>
            <a:endParaRPr sz="2700">
              <a:solidFill>
                <a:srgbClr val="0D0D1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9" name="Google Shape;449;g20dad64c796_0_288"/>
          <p:cNvPicPr preferRelativeResize="0"/>
          <p:nvPr/>
        </p:nvPicPr>
        <p:blipFill rotWithShape="1">
          <a:blip r:embed="rId9">
            <a:alphaModFix/>
          </a:blip>
          <a:srcRect b="0" l="7441" r="0" t="0"/>
          <a:stretch/>
        </p:blipFill>
        <p:spPr>
          <a:xfrm>
            <a:off x="7189812" y="6118100"/>
            <a:ext cx="954051" cy="1030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g20dad64c796_0_288"/>
          <p:cNvPicPr preferRelativeResize="0"/>
          <p:nvPr/>
        </p:nvPicPr>
        <p:blipFill rotWithShape="1">
          <a:blip r:embed="rId10">
            <a:alphaModFix/>
          </a:blip>
          <a:srcRect b="0" l="24596" r="22174" t="0"/>
          <a:stretch/>
        </p:blipFill>
        <p:spPr>
          <a:xfrm>
            <a:off x="10548096" y="7677350"/>
            <a:ext cx="1370366" cy="144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g20dad64c796_0_28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81650" y="7716224"/>
            <a:ext cx="1139100" cy="113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2" name="Google Shape;452;g20dad64c796_0_28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13756575" y="5853250"/>
            <a:ext cx="3811474" cy="381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g3adcbdc755d_0_86"/>
          <p:cNvGrpSpPr/>
          <p:nvPr/>
        </p:nvGrpSpPr>
        <p:grpSpPr>
          <a:xfrm>
            <a:off x="0" y="0"/>
            <a:ext cx="18288000" cy="1862355"/>
            <a:chOff x="0" y="0"/>
            <a:chExt cx="18288000" cy="2910840"/>
          </a:xfrm>
        </p:grpSpPr>
        <p:sp>
          <p:nvSpPr>
            <p:cNvPr id="65" name="Google Shape;65;g3adcbdc755d_0_86"/>
            <p:cNvSpPr/>
            <p:nvPr/>
          </p:nvSpPr>
          <p:spPr>
            <a:xfrm>
              <a:off x="0" y="0"/>
              <a:ext cx="18288000" cy="2910840"/>
            </a:xfrm>
            <a:custGeom>
              <a:rect b="b" l="l" r="r" t="t"/>
              <a:pathLst>
                <a:path extrusionOk="0" h="2910840" w="18288000">
                  <a:moveTo>
                    <a:pt x="18287999" y="2910327"/>
                  </a:moveTo>
                  <a:lnTo>
                    <a:pt x="0" y="2910327"/>
                  </a:lnTo>
                  <a:lnTo>
                    <a:pt x="0" y="0"/>
                  </a:lnTo>
                  <a:lnTo>
                    <a:pt x="18287999" y="0"/>
                  </a:lnTo>
                  <a:lnTo>
                    <a:pt x="18287999" y="2910327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g3adcbdc755d_0_86"/>
            <p:cNvSpPr/>
            <p:nvPr/>
          </p:nvSpPr>
          <p:spPr>
            <a:xfrm>
              <a:off x="17665" y="0"/>
              <a:ext cx="17291050" cy="1325245"/>
            </a:xfrm>
            <a:custGeom>
              <a:rect b="b" l="l" r="r" t="t"/>
              <a:pathLst>
                <a:path extrusionOk="0" h="1325245" w="17291050">
                  <a:moveTo>
                    <a:pt x="190588" y="85979"/>
                  </a:moveTo>
                  <a:lnTo>
                    <a:pt x="104609" y="0"/>
                  </a:lnTo>
                  <a:lnTo>
                    <a:pt x="85979" y="0"/>
                  </a:lnTo>
                  <a:lnTo>
                    <a:pt x="0" y="85991"/>
                  </a:lnTo>
                  <a:lnTo>
                    <a:pt x="95300" y="181279"/>
                  </a:lnTo>
                  <a:lnTo>
                    <a:pt x="190588" y="85979"/>
                  </a:lnTo>
                  <a:close/>
                </a:path>
                <a:path extrusionOk="0" h="1325245" w="17291050">
                  <a:moveTo>
                    <a:pt x="190601" y="848169"/>
                  </a:moveTo>
                  <a:lnTo>
                    <a:pt x="95300" y="752868"/>
                  </a:lnTo>
                  <a:lnTo>
                    <a:pt x="0" y="848169"/>
                  </a:lnTo>
                  <a:lnTo>
                    <a:pt x="95300" y="943457"/>
                  </a:lnTo>
                  <a:lnTo>
                    <a:pt x="190601" y="848169"/>
                  </a:lnTo>
                  <a:close/>
                </a:path>
                <a:path extrusionOk="0" h="1325245" w="17291050">
                  <a:moveTo>
                    <a:pt x="571677" y="1229487"/>
                  </a:moveTo>
                  <a:lnTo>
                    <a:pt x="476377" y="1134198"/>
                  </a:lnTo>
                  <a:lnTo>
                    <a:pt x="381088" y="1229499"/>
                  </a:lnTo>
                  <a:lnTo>
                    <a:pt x="476389" y="1324787"/>
                  </a:lnTo>
                  <a:lnTo>
                    <a:pt x="571677" y="1229487"/>
                  </a:lnTo>
                  <a:close/>
                </a:path>
                <a:path extrusionOk="0" h="1325245" w="17291050">
                  <a:moveTo>
                    <a:pt x="571677" y="467233"/>
                  </a:moveTo>
                  <a:lnTo>
                    <a:pt x="476389" y="371932"/>
                  </a:lnTo>
                  <a:lnTo>
                    <a:pt x="381088" y="467233"/>
                  </a:lnTo>
                  <a:lnTo>
                    <a:pt x="476389" y="562521"/>
                  </a:lnTo>
                  <a:lnTo>
                    <a:pt x="571677" y="467233"/>
                  </a:lnTo>
                  <a:close/>
                </a:path>
                <a:path extrusionOk="0" h="1325245" w="17291050">
                  <a:moveTo>
                    <a:pt x="952830" y="848194"/>
                  </a:moveTo>
                  <a:lnTo>
                    <a:pt x="857529" y="752906"/>
                  </a:lnTo>
                  <a:lnTo>
                    <a:pt x="762241" y="848194"/>
                  </a:lnTo>
                  <a:lnTo>
                    <a:pt x="857542" y="943495"/>
                  </a:lnTo>
                  <a:lnTo>
                    <a:pt x="952830" y="848194"/>
                  </a:lnTo>
                  <a:close/>
                </a:path>
                <a:path extrusionOk="0" h="1325245" w="17291050">
                  <a:moveTo>
                    <a:pt x="952855" y="86042"/>
                  </a:moveTo>
                  <a:lnTo>
                    <a:pt x="866813" y="0"/>
                  </a:lnTo>
                  <a:lnTo>
                    <a:pt x="848296" y="0"/>
                  </a:lnTo>
                  <a:lnTo>
                    <a:pt x="762266" y="86042"/>
                  </a:lnTo>
                  <a:lnTo>
                    <a:pt x="857567" y="181343"/>
                  </a:lnTo>
                  <a:lnTo>
                    <a:pt x="952855" y="86042"/>
                  </a:lnTo>
                  <a:close/>
                </a:path>
                <a:path extrusionOk="0" h="1325245" w="17291050">
                  <a:moveTo>
                    <a:pt x="1333982" y="1229448"/>
                  </a:moveTo>
                  <a:lnTo>
                    <a:pt x="1238694" y="1134160"/>
                  </a:lnTo>
                  <a:lnTo>
                    <a:pt x="1143393" y="1229461"/>
                  </a:lnTo>
                  <a:lnTo>
                    <a:pt x="1238694" y="1324749"/>
                  </a:lnTo>
                  <a:lnTo>
                    <a:pt x="1333982" y="1229448"/>
                  </a:lnTo>
                  <a:close/>
                </a:path>
                <a:path extrusionOk="0" h="1325245" w="17291050">
                  <a:moveTo>
                    <a:pt x="1333995" y="467194"/>
                  </a:moveTo>
                  <a:lnTo>
                    <a:pt x="1238694" y="371894"/>
                  </a:lnTo>
                  <a:lnTo>
                    <a:pt x="1143406" y="467194"/>
                  </a:lnTo>
                  <a:lnTo>
                    <a:pt x="1238707" y="562495"/>
                  </a:lnTo>
                  <a:lnTo>
                    <a:pt x="1333995" y="467194"/>
                  </a:lnTo>
                  <a:close/>
                </a:path>
                <a:path extrusionOk="0" h="1325245" w="17291050">
                  <a:moveTo>
                    <a:pt x="14725917" y="12"/>
                  </a:moveTo>
                  <a:lnTo>
                    <a:pt x="14619948" y="12"/>
                  </a:lnTo>
                  <a:lnTo>
                    <a:pt x="14383931" y="433412"/>
                  </a:lnTo>
                  <a:lnTo>
                    <a:pt x="14489900" y="433412"/>
                  </a:lnTo>
                  <a:lnTo>
                    <a:pt x="14725917" y="12"/>
                  </a:lnTo>
                  <a:close/>
                </a:path>
                <a:path extrusionOk="0" h="1325245" w="17291050">
                  <a:moveTo>
                    <a:pt x="15153361" y="12"/>
                  </a:moveTo>
                  <a:lnTo>
                    <a:pt x="15047392" y="12"/>
                  </a:lnTo>
                  <a:lnTo>
                    <a:pt x="14811337" y="433412"/>
                  </a:lnTo>
                  <a:lnTo>
                    <a:pt x="14917293" y="433412"/>
                  </a:lnTo>
                  <a:lnTo>
                    <a:pt x="15153361" y="12"/>
                  </a:lnTo>
                  <a:close/>
                </a:path>
                <a:path extrusionOk="0" h="1325245" w="17291050">
                  <a:moveTo>
                    <a:pt x="15580817" y="12"/>
                  </a:moveTo>
                  <a:lnTo>
                    <a:pt x="15474861" y="12"/>
                  </a:lnTo>
                  <a:lnTo>
                    <a:pt x="15238794" y="433412"/>
                  </a:lnTo>
                  <a:lnTo>
                    <a:pt x="15344763" y="433412"/>
                  </a:lnTo>
                  <a:lnTo>
                    <a:pt x="15580817" y="12"/>
                  </a:lnTo>
                  <a:close/>
                </a:path>
                <a:path extrusionOk="0" h="1325245" w="17291050">
                  <a:moveTo>
                    <a:pt x="16008287" y="12"/>
                  </a:moveTo>
                  <a:lnTo>
                    <a:pt x="15902331" y="12"/>
                  </a:lnTo>
                  <a:lnTo>
                    <a:pt x="15666314" y="433412"/>
                  </a:lnTo>
                  <a:lnTo>
                    <a:pt x="15772283" y="433412"/>
                  </a:lnTo>
                  <a:lnTo>
                    <a:pt x="16008287" y="12"/>
                  </a:lnTo>
                  <a:close/>
                </a:path>
                <a:path extrusionOk="0" h="1325245" w="17291050">
                  <a:moveTo>
                    <a:pt x="16435756" y="12"/>
                  </a:moveTo>
                  <a:lnTo>
                    <a:pt x="16329775" y="12"/>
                  </a:lnTo>
                  <a:lnTo>
                    <a:pt x="16093720" y="433412"/>
                  </a:lnTo>
                  <a:lnTo>
                    <a:pt x="16199739" y="433412"/>
                  </a:lnTo>
                  <a:lnTo>
                    <a:pt x="16435756" y="12"/>
                  </a:lnTo>
                  <a:close/>
                </a:path>
                <a:path extrusionOk="0" h="1325245" w="17291050">
                  <a:moveTo>
                    <a:pt x="16863149" y="12"/>
                  </a:moveTo>
                  <a:lnTo>
                    <a:pt x="16757193" y="12"/>
                  </a:lnTo>
                  <a:lnTo>
                    <a:pt x="16521176" y="433412"/>
                  </a:lnTo>
                  <a:lnTo>
                    <a:pt x="16627132" y="433412"/>
                  </a:lnTo>
                  <a:lnTo>
                    <a:pt x="16863149" y="12"/>
                  </a:lnTo>
                  <a:close/>
                </a:path>
                <a:path extrusionOk="0" h="1325245" w="17291050">
                  <a:moveTo>
                    <a:pt x="17290619" y="12"/>
                  </a:moveTo>
                  <a:lnTo>
                    <a:pt x="17184650" y="12"/>
                  </a:lnTo>
                  <a:lnTo>
                    <a:pt x="16948633" y="433412"/>
                  </a:lnTo>
                  <a:lnTo>
                    <a:pt x="17054602" y="433412"/>
                  </a:lnTo>
                  <a:lnTo>
                    <a:pt x="17290619" y="12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7" name="Google Shape;67;g3adcbdc755d_0_86" title="colagem-conceito-de-experiencia-client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43216" y="0"/>
            <a:ext cx="9757800" cy="10287000"/>
          </a:xfrm>
          <a:prstGeom prst="parallelogram">
            <a:avLst>
              <a:gd fmla="val 41722" name="adj"/>
            </a:avLst>
          </a:prstGeom>
          <a:noFill/>
          <a:ln>
            <a:noFill/>
          </a:ln>
        </p:spPr>
      </p:pic>
      <p:sp>
        <p:nvSpPr>
          <p:cNvPr id="68" name="Google Shape;68;g3adcbdc755d_0_86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3adcbdc755d_0_86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g3adcbdc755d_0_86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3adcbdc755d_0_86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3adcbdc755d_0_86"/>
          <p:cNvSpPr/>
          <p:nvPr/>
        </p:nvSpPr>
        <p:spPr>
          <a:xfrm>
            <a:off x="7668493" y="945615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3adcbdc755d_0_86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g3adcbdc755d_0_86"/>
          <p:cNvSpPr/>
          <p:nvPr/>
        </p:nvSpPr>
        <p:spPr>
          <a:xfrm>
            <a:off x="6297588" y="925841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g3adcbdc755d_0_86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g3adcbdc755d_0_86"/>
          <p:cNvSpPr/>
          <p:nvPr/>
        </p:nvSpPr>
        <p:spPr>
          <a:xfrm>
            <a:off x="4914508" y="9258313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3adcbdc755d_0_86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g3adcbdc755d_0_86"/>
          <p:cNvSpPr/>
          <p:nvPr/>
        </p:nvSpPr>
        <p:spPr>
          <a:xfrm>
            <a:off x="3531249" y="925837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g3adcbdc755d_0_86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3adcbdc755d_0_86"/>
          <p:cNvSpPr/>
          <p:nvPr/>
        </p:nvSpPr>
        <p:spPr>
          <a:xfrm>
            <a:off x="2155933" y="9304071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g3adcbdc755d_0_86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g3adcbdc755d_0_86"/>
          <p:cNvSpPr/>
          <p:nvPr/>
        </p:nvSpPr>
        <p:spPr>
          <a:xfrm>
            <a:off x="772809" y="9304015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g3adcbdc755d_0_86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3adcbdc755d_0_86"/>
          <p:cNvSpPr txBox="1"/>
          <p:nvPr>
            <p:ph type="title"/>
          </p:nvPr>
        </p:nvSpPr>
        <p:spPr>
          <a:xfrm>
            <a:off x="81175" y="324538"/>
            <a:ext cx="131538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Como Você é Realmente </a:t>
            </a:r>
            <a:r>
              <a:rPr lang="en-US" sz="4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Avaliado</a:t>
            </a:r>
            <a:r>
              <a:rPr lang="en-US" sz="4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4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571500" marR="5715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(e Por Quem)</a:t>
            </a:r>
            <a:endParaRPr sz="4600">
              <a:solidFill>
                <a:schemeClr val="dk1"/>
              </a:solidFill>
            </a:endParaRPr>
          </a:p>
        </p:txBody>
      </p:sp>
      <p:sp>
        <p:nvSpPr>
          <p:cNvPr id="85" name="Google Shape;85;g3adcbdc755d_0_86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g3adcbdc755d_0_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14697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3adcbdc755d_0_86"/>
          <p:cNvSpPr/>
          <p:nvPr/>
        </p:nvSpPr>
        <p:spPr>
          <a:xfrm>
            <a:off x="17665" y="0"/>
            <a:ext cx="17291050" cy="1239104"/>
          </a:xfrm>
          <a:custGeom>
            <a:rect b="b" l="l" r="r" t="t"/>
            <a:pathLst>
              <a:path extrusionOk="0" h="1325245" w="17291050">
                <a:moveTo>
                  <a:pt x="190588" y="85979"/>
                </a:moveTo>
                <a:lnTo>
                  <a:pt x="104609" y="0"/>
                </a:lnTo>
                <a:lnTo>
                  <a:pt x="85979" y="0"/>
                </a:lnTo>
                <a:lnTo>
                  <a:pt x="0" y="85991"/>
                </a:lnTo>
                <a:lnTo>
                  <a:pt x="95300" y="181279"/>
                </a:lnTo>
                <a:lnTo>
                  <a:pt x="190588" y="85979"/>
                </a:lnTo>
                <a:close/>
              </a:path>
              <a:path extrusionOk="0" h="1325245" w="17291050">
                <a:moveTo>
                  <a:pt x="190601" y="848169"/>
                </a:moveTo>
                <a:lnTo>
                  <a:pt x="95300" y="752868"/>
                </a:lnTo>
                <a:lnTo>
                  <a:pt x="0" y="848169"/>
                </a:lnTo>
                <a:lnTo>
                  <a:pt x="95300" y="943457"/>
                </a:lnTo>
                <a:lnTo>
                  <a:pt x="190601" y="848169"/>
                </a:lnTo>
                <a:close/>
              </a:path>
              <a:path extrusionOk="0" h="1325245" w="17291050">
                <a:moveTo>
                  <a:pt x="571677" y="1229487"/>
                </a:moveTo>
                <a:lnTo>
                  <a:pt x="476377" y="1134198"/>
                </a:lnTo>
                <a:lnTo>
                  <a:pt x="381088" y="1229499"/>
                </a:lnTo>
                <a:lnTo>
                  <a:pt x="476389" y="1324787"/>
                </a:lnTo>
                <a:lnTo>
                  <a:pt x="571677" y="1229487"/>
                </a:lnTo>
                <a:close/>
              </a:path>
              <a:path extrusionOk="0" h="1325245" w="17291050">
                <a:moveTo>
                  <a:pt x="571677" y="467233"/>
                </a:moveTo>
                <a:lnTo>
                  <a:pt x="476389" y="371932"/>
                </a:lnTo>
                <a:lnTo>
                  <a:pt x="381088" y="467233"/>
                </a:lnTo>
                <a:lnTo>
                  <a:pt x="476389" y="562521"/>
                </a:lnTo>
                <a:lnTo>
                  <a:pt x="571677" y="467233"/>
                </a:lnTo>
                <a:close/>
              </a:path>
              <a:path extrusionOk="0" h="1325245" w="17291050">
                <a:moveTo>
                  <a:pt x="952830" y="848194"/>
                </a:moveTo>
                <a:lnTo>
                  <a:pt x="857529" y="752906"/>
                </a:lnTo>
                <a:lnTo>
                  <a:pt x="762241" y="848194"/>
                </a:lnTo>
                <a:lnTo>
                  <a:pt x="857542" y="943495"/>
                </a:lnTo>
                <a:lnTo>
                  <a:pt x="952830" y="848194"/>
                </a:lnTo>
                <a:close/>
              </a:path>
              <a:path extrusionOk="0" h="1325245" w="17291050">
                <a:moveTo>
                  <a:pt x="952855" y="86042"/>
                </a:moveTo>
                <a:lnTo>
                  <a:pt x="866813" y="0"/>
                </a:lnTo>
                <a:lnTo>
                  <a:pt x="848296" y="0"/>
                </a:lnTo>
                <a:lnTo>
                  <a:pt x="762266" y="86042"/>
                </a:lnTo>
                <a:lnTo>
                  <a:pt x="857567" y="181343"/>
                </a:lnTo>
                <a:lnTo>
                  <a:pt x="952855" y="86042"/>
                </a:lnTo>
                <a:close/>
              </a:path>
              <a:path extrusionOk="0" h="1325245" w="17291050">
                <a:moveTo>
                  <a:pt x="1333982" y="1229448"/>
                </a:moveTo>
                <a:lnTo>
                  <a:pt x="1238694" y="1134160"/>
                </a:lnTo>
                <a:lnTo>
                  <a:pt x="1143393" y="1229461"/>
                </a:lnTo>
                <a:lnTo>
                  <a:pt x="1238694" y="1324749"/>
                </a:lnTo>
                <a:lnTo>
                  <a:pt x="1333982" y="1229448"/>
                </a:lnTo>
                <a:close/>
              </a:path>
              <a:path extrusionOk="0" h="1325245" w="17291050">
                <a:moveTo>
                  <a:pt x="1333995" y="467194"/>
                </a:moveTo>
                <a:lnTo>
                  <a:pt x="1238694" y="371894"/>
                </a:lnTo>
                <a:lnTo>
                  <a:pt x="1143406" y="467194"/>
                </a:lnTo>
                <a:lnTo>
                  <a:pt x="1238707" y="562495"/>
                </a:lnTo>
                <a:lnTo>
                  <a:pt x="1333995" y="467194"/>
                </a:lnTo>
                <a:close/>
              </a:path>
              <a:path extrusionOk="0" h="1325245" w="17291050">
                <a:moveTo>
                  <a:pt x="14725917" y="12"/>
                </a:moveTo>
                <a:lnTo>
                  <a:pt x="14619948" y="12"/>
                </a:lnTo>
                <a:lnTo>
                  <a:pt x="14383931" y="433412"/>
                </a:lnTo>
                <a:lnTo>
                  <a:pt x="14489900" y="433412"/>
                </a:lnTo>
                <a:lnTo>
                  <a:pt x="14725917" y="12"/>
                </a:lnTo>
                <a:close/>
              </a:path>
              <a:path extrusionOk="0" h="1325245" w="17291050">
                <a:moveTo>
                  <a:pt x="15153361" y="12"/>
                </a:moveTo>
                <a:lnTo>
                  <a:pt x="15047392" y="12"/>
                </a:lnTo>
                <a:lnTo>
                  <a:pt x="14811337" y="433412"/>
                </a:lnTo>
                <a:lnTo>
                  <a:pt x="14917293" y="433412"/>
                </a:lnTo>
                <a:lnTo>
                  <a:pt x="15153361" y="12"/>
                </a:lnTo>
                <a:close/>
              </a:path>
              <a:path extrusionOk="0" h="1325245" w="17291050">
                <a:moveTo>
                  <a:pt x="15580817" y="12"/>
                </a:moveTo>
                <a:lnTo>
                  <a:pt x="15474861" y="12"/>
                </a:lnTo>
                <a:lnTo>
                  <a:pt x="15238794" y="433412"/>
                </a:lnTo>
                <a:lnTo>
                  <a:pt x="15344763" y="433412"/>
                </a:lnTo>
                <a:lnTo>
                  <a:pt x="15580817" y="12"/>
                </a:lnTo>
                <a:close/>
              </a:path>
              <a:path extrusionOk="0" h="1325245" w="17291050">
                <a:moveTo>
                  <a:pt x="16008287" y="12"/>
                </a:moveTo>
                <a:lnTo>
                  <a:pt x="15902331" y="12"/>
                </a:lnTo>
                <a:lnTo>
                  <a:pt x="15666314" y="433412"/>
                </a:lnTo>
                <a:lnTo>
                  <a:pt x="15772283" y="433412"/>
                </a:lnTo>
                <a:lnTo>
                  <a:pt x="16008287" y="12"/>
                </a:lnTo>
                <a:close/>
              </a:path>
              <a:path extrusionOk="0" h="1325245" w="17291050">
                <a:moveTo>
                  <a:pt x="16435756" y="12"/>
                </a:moveTo>
                <a:lnTo>
                  <a:pt x="16329775" y="12"/>
                </a:lnTo>
                <a:lnTo>
                  <a:pt x="16093720" y="433412"/>
                </a:lnTo>
                <a:lnTo>
                  <a:pt x="16199739" y="433412"/>
                </a:lnTo>
                <a:lnTo>
                  <a:pt x="16435756" y="12"/>
                </a:lnTo>
                <a:close/>
              </a:path>
              <a:path extrusionOk="0" h="1325245" w="17291050">
                <a:moveTo>
                  <a:pt x="16863149" y="12"/>
                </a:moveTo>
                <a:lnTo>
                  <a:pt x="16757193" y="12"/>
                </a:lnTo>
                <a:lnTo>
                  <a:pt x="16521176" y="433412"/>
                </a:lnTo>
                <a:lnTo>
                  <a:pt x="16627132" y="433412"/>
                </a:lnTo>
                <a:lnTo>
                  <a:pt x="16863149" y="12"/>
                </a:lnTo>
                <a:close/>
              </a:path>
              <a:path extrusionOk="0" h="1325245" w="17291050">
                <a:moveTo>
                  <a:pt x="17290619" y="12"/>
                </a:moveTo>
                <a:lnTo>
                  <a:pt x="17184650" y="12"/>
                </a:lnTo>
                <a:lnTo>
                  <a:pt x="16948633" y="433412"/>
                </a:lnTo>
                <a:lnTo>
                  <a:pt x="17054602" y="433412"/>
                </a:lnTo>
                <a:lnTo>
                  <a:pt x="17290619" y="1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g3adcbdc755d_0_86"/>
          <p:cNvSpPr/>
          <p:nvPr/>
        </p:nvSpPr>
        <p:spPr>
          <a:xfrm>
            <a:off x="142788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3adcbdc755d_0_86"/>
          <p:cNvSpPr/>
          <p:nvPr/>
        </p:nvSpPr>
        <p:spPr>
          <a:xfrm>
            <a:off x="156541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g3adcbdc755d_0_86"/>
          <p:cNvSpPr txBox="1"/>
          <p:nvPr/>
        </p:nvSpPr>
        <p:spPr>
          <a:xfrm>
            <a:off x="512939" y="2242182"/>
            <a:ext cx="10672800" cy="63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Gestor Direto:</a:t>
            </a:r>
            <a:r>
              <a:rPr b="1" lang="en-US" sz="2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Quem defende (ou não) o seu caso.</a:t>
            </a:r>
            <a:endParaRPr b="1" sz="2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O Comitê de Calibração: </a:t>
            </a:r>
            <a:r>
              <a:rPr b="1" lang="en-US" sz="26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Onde vários gestores discutem sua performance comparada à de outros. </a:t>
            </a:r>
            <a:endParaRPr b="1" sz="26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RH (O Árbitro e o Cofre): </a:t>
            </a:r>
            <a:r>
              <a:rPr b="1" lang="en-US" sz="2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O RH valida o Fit Cultural. Podes ser um génio técnico, mas se tiveres denúncias de comportamento ou fores tóxico, o RH bloqueia a promoção.</a:t>
            </a:r>
            <a:endParaRPr b="1" sz="2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360 e Você: </a:t>
            </a:r>
            <a:r>
              <a:rPr b="1" lang="en-US" sz="26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Em alguns locais isso é considerado</a:t>
            </a:r>
            <a:endParaRPr b="1" sz="26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g2d8e60a05a8_0_227"/>
          <p:cNvGrpSpPr/>
          <p:nvPr/>
        </p:nvGrpSpPr>
        <p:grpSpPr>
          <a:xfrm>
            <a:off x="0" y="0"/>
            <a:ext cx="18288000" cy="1862355"/>
            <a:chOff x="0" y="0"/>
            <a:chExt cx="18288000" cy="2910840"/>
          </a:xfrm>
        </p:grpSpPr>
        <p:sp>
          <p:nvSpPr>
            <p:cNvPr id="96" name="Google Shape;96;g2d8e60a05a8_0_227"/>
            <p:cNvSpPr/>
            <p:nvPr/>
          </p:nvSpPr>
          <p:spPr>
            <a:xfrm>
              <a:off x="0" y="0"/>
              <a:ext cx="18288000" cy="2910840"/>
            </a:xfrm>
            <a:custGeom>
              <a:rect b="b" l="l" r="r" t="t"/>
              <a:pathLst>
                <a:path extrusionOk="0" h="2910840" w="18288000">
                  <a:moveTo>
                    <a:pt x="18287999" y="2910327"/>
                  </a:moveTo>
                  <a:lnTo>
                    <a:pt x="0" y="2910327"/>
                  </a:lnTo>
                  <a:lnTo>
                    <a:pt x="0" y="0"/>
                  </a:lnTo>
                  <a:lnTo>
                    <a:pt x="18287999" y="0"/>
                  </a:lnTo>
                  <a:lnTo>
                    <a:pt x="18287999" y="2910327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g2d8e60a05a8_0_227"/>
            <p:cNvSpPr/>
            <p:nvPr/>
          </p:nvSpPr>
          <p:spPr>
            <a:xfrm>
              <a:off x="17665" y="0"/>
              <a:ext cx="17291050" cy="1325245"/>
            </a:xfrm>
            <a:custGeom>
              <a:rect b="b" l="l" r="r" t="t"/>
              <a:pathLst>
                <a:path extrusionOk="0" h="1325245" w="17291050">
                  <a:moveTo>
                    <a:pt x="190588" y="85979"/>
                  </a:moveTo>
                  <a:lnTo>
                    <a:pt x="104609" y="0"/>
                  </a:lnTo>
                  <a:lnTo>
                    <a:pt x="85979" y="0"/>
                  </a:lnTo>
                  <a:lnTo>
                    <a:pt x="0" y="85991"/>
                  </a:lnTo>
                  <a:lnTo>
                    <a:pt x="95300" y="181279"/>
                  </a:lnTo>
                  <a:lnTo>
                    <a:pt x="190588" y="85979"/>
                  </a:lnTo>
                  <a:close/>
                </a:path>
                <a:path extrusionOk="0" h="1325245" w="17291050">
                  <a:moveTo>
                    <a:pt x="190601" y="848169"/>
                  </a:moveTo>
                  <a:lnTo>
                    <a:pt x="95300" y="752868"/>
                  </a:lnTo>
                  <a:lnTo>
                    <a:pt x="0" y="848169"/>
                  </a:lnTo>
                  <a:lnTo>
                    <a:pt x="95300" y="943457"/>
                  </a:lnTo>
                  <a:lnTo>
                    <a:pt x="190601" y="848169"/>
                  </a:lnTo>
                  <a:close/>
                </a:path>
                <a:path extrusionOk="0" h="1325245" w="17291050">
                  <a:moveTo>
                    <a:pt x="571677" y="1229487"/>
                  </a:moveTo>
                  <a:lnTo>
                    <a:pt x="476377" y="1134198"/>
                  </a:lnTo>
                  <a:lnTo>
                    <a:pt x="381088" y="1229499"/>
                  </a:lnTo>
                  <a:lnTo>
                    <a:pt x="476389" y="1324787"/>
                  </a:lnTo>
                  <a:lnTo>
                    <a:pt x="571677" y="1229487"/>
                  </a:lnTo>
                  <a:close/>
                </a:path>
                <a:path extrusionOk="0" h="1325245" w="17291050">
                  <a:moveTo>
                    <a:pt x="571677" y="467233"/>
                  </a:moveTo>
                  <a:lnTo>
                    <a:pt x="476389" y="371932"/>
                  </a:lnTo>
                  <a:lnTo>
                    <a:pt x="381088" y="467233"/>
                  </a:lnTo>
                  <a:lnTo>
                    <a:pt x="476389" y="562521"/>
                  </a:lnTo>
                  <a:lnTo>
                    <a:pt x="571677" y="467233"/>
                  </a:lnTo>
                  <a:close/>
                </a:path>
                <a:path extrusionOk="0" h="1325245" w="17291050">
                  <a:moveTo>
                    <a:pt x="952830" y="848194"/>
                  </a:moveTo>
                  <a:lnTo>
                    <a:pt x="857529" y="752906"/>
                  </a:lnTo>
                  <a:lnTo>
                    <a:pt x="762241" y="848194"/>
                  </a:lnTo>
                  <a:lnTo>
                    <a:pt x="857542" y="943495"/>
                  </a:lnTo>
                  <a:lnTo>
                    <a:pt x="952830" y="848194"/>
                  </a:lnTo>
                  <a:close/>
                </a:path>
                <a:path extrusionOk="0" h="1325245" w="17291050">
                  <a:moveTo>
                    <a:pt x="952855" y="86042"/>
                  </a:moveTo>
                  <a:lnTo>
                    <a:pt x="866813" y="0"/>
                  </a:lnTo>
                  <a:lnTo>
                    <a:pt x="848296" y="0"/>
                  </a:lnTo>
                  <a:lnTo>
                    <a:pt x="762266" y="86042"/>
                  </a:lnTo>
                  <a:lnTo>
                    <a:pt x="857567" y="181343"/>
                  </a:lnTo>
                  <a:lnTo>
                    <a:pt x="952855" y="86042"/>
                  </a:lnTo>
                  <a:close/>
                </a:path>
                <a:path extrusionOk="0" h="1325245" w="17291050">
                  <a:moveTo>
                    <a:pt x="1333982" y="1229448"/>
                  </a:moveTo>
                  <a:lnTo>
                    <a:pt x="1238694" y="1134160"/>
                  </a:lnTo>
                  <a:lnTo>
                    <a:pt x="1143393" y="1229461"/>
                  </a:lnTo>
                  <a:lnTo>
                    <a:pt x="1238694" y="1324749"/>
                  </a:lnTo>
                  <a:lnTo>
                    <a:pt x="1333982" y="1229448"/>
                  </a:lnTo>
                  <a:close/>
                </a:path>
                <a:path extrusionOk="0" h="1325245" w="17291050">
                  <a:moveTo>
                    <a:pt x="1333995" y="467194"/>
                  </a:moveTo>
                  <a:lnTo>
                    <a:pt x="1238694" y="371894"/>
                  </a:lnTo>
                  <a:lnTo>
                    <a:pt x="1143406" y="467194"/>
                  </a:lnTo>
                  <a:lnTo>
                    <a:pt x="1238707" y="562495"/>
                  </a:lnTo>
                  <a:lnTo>
                    <a:pt x="1333995" y="467194"/>
                  </a:lnTo>
                  <a:close/>
                </a:path>
                <a:path extrusionOk="0" h="1325245" w="17291050">
                  <a:moveTo>
                    <a:pt x="14725917" y="12"/>
                  </a:moveTo>
                  <a:lnTo>
                    <a:pt x="14619948" y="12"/>
                  </a:lnTo>
                  <a:lnTo>
                    <a:pt x="14383931" y="433412"/>
                  </a:lnTo>
                  <a:lnTo>
                    <a:pt x="14489900" y="433412"/>
                  </a:lnTo>
                  <a:lnTo>
                    <a:pt x="14725917" y="12"/>
                  </a:lnTo>
                  <a:close/>
                </a:path>
                <a:path extrusionOk="0" h="1325245" w="17291050">
                  <a:moveTo>
                    <a:pt x="15153361" y="12"/>
                  </a:moveTo>
                  <a:lnTo>
                    <a:pt x="15047392" y="12"/>
                  </a:lnTo>
                  <a:lnTo>
                    <a:pt x="14811337" y="433412"/>
                  </a:lnTo>
                  <a:lnTo>
                    <a:pt x="14917293" y="433412"/>
                  </a:lnTo>
                  <a:lnTo>
                    <a:pt x="15153361" y="12"/>
                  </a:lnTo>
                  <a:close/>
                </a:path>
                <a:path extrusionOk="0" h="1325245" w="17291050">
                  <a:moveTo>
                    <a:pt x="15580817" y="12"/>
                  </a:moveTo>
                  <a:lnTo>
                    <a:pt x="15474861" y="12"/>
                  </a:lnTo>
                  <a:lnTo>
                    <a:pt x="15238794" y="433412"/>
                  </a:lnTo>
                  <a:lnTo>
                    <a:pt x="15344763" y="433412"/>
                  </a:lnTo>
                  <a:lnTo>
                    <a:pt x="15580817" y="12"/>
                  </a:lnTo>
                  <a:close/>
                </a:path>
                <a:path extrusionOk="0" h="1325245" w="17291050">
                  <a:moveTo>
                    <a:pt x="16008287" y="12"/>
                  </a:moveTo>
                  <a:lnTo>
                    <a:pt x="15902331" y="12"/>
                  </a:lnTo>
                  <a:lnTo>
                    <a:pt x="15666314" y="433412"/>
                  </a:lnTo>
                  <a:lnTo>
                    <a:pt x="15772283" y="433412"/>
                  </a:lnTo>
                  <a:lnTo>
                    <a:pt x="16008287" y="12"/>
                  </a:lnTo>
                  <a:close/>
                </a:path>
                <a:path extrusionOk="0" h="1325245" w="17291050">
                  <a:moveTo>
                    <a:pt x="16435756" y="12"/>
                  </a:moveTo>
                  <a:lnTo>
                    <a:pt x="16329775" y="12"/>
                  </a:lnTo>
                  <a:lnTo>
                    <a:pt x="16093720" y="433412"/>
                  </a:lnTo>
                  <a:lnTo>
                    <a:pt x="16199739" y="433412"/>
                  </a:lnTo>
                  <a:lnTo>
                    <a:pt x="16435756" y="12"/>
                  </a:lnTo>
                  <a:close/>
                </a:path>
                <a:path extrusionOk="0" h="1325245" w="17291050">
                  <a:moveTo>
                    <a:pt x="16863149" y="12"/>
                  </a:moveTo>
                  <a:lnTo>
                    <a:pt x="16757193" y="12"/>
                  </a:lnTo>
                  <a:lnTo>
                    <a:pt x="16521176" y="433412"/>
                  </a:lnTo>
                  <a:lnTo>
                    <a:pt x="16627132" y="433412"/>
                  </a:lnTo>
                  <a:lnTo>
                    <a:pt x="16863149" y="12"/>
                  </a:lnTo>
                  <a:close/>
                </a:path>
                <a:path extrusionOk="0" h="1325245" w="17291050">
                  <a:moveTo>
                    <a:pt x="17290619" y="12"/>
                  </a:moveTo>
                  <a:lnTo>
                    <a:pt x="17184650" y="12"/>
                  </a:lnTo>
                  <a:lnTo>
                    <a:pt x="16948633" y="433412"/>
                  </a:lnTo>
                  <a:lnTo>
                    <a:pt x="17054602" y="433412"/>
                  </a:lnTo>
                  <a:lnTo>
                    <a:pt x="17290619" y="12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8" name="Google Shape;98;g2d8e60a05a8_0_227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2d8e60a05a8_0_227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2d8e60a05a8_0_227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2d8e60a05a8_0_227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2d8e60a05a8_0_227"/>
          <p:cNvSpPr/>
          <p:nvPr/>
        </p:nvSpPr>
        <p:spPr>
          <a:xfrm>
            <a:off x="7668493" y="945615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2d8e60a05a8_0_227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2d8e60a05a8_0_227"/>
          <p:cNvSpPr/>
          <p:nvPr/>
        </p:nvSpPr>
        <p:spPr>
          <a:xfrm>
            <a:off x="6297588" y="925841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2d8e60a05a8_0_227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2d8e60a05a8_0_227"/>
          <p:cNvSpPr/>
          <p:nvPr/>
        </p:nvSpPr>
        <p:spPr>
          <a:xfrm>
            <a:off x="4914508" y="9258313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2d8e60a05a8_0_227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2d8e60a05a8_0_227"/>
          <p:cNvSpPr/>
          <p:nvPr/>
        </p:nvSpPr>
        <p:spPr>
          <a:xfrm>
            <a:off x="3531249" y="9258376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2d8e60a05a8_0_227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2d8e60a05a8_0_227"/>
          <p:cNvSpPr/>
          <p:nvPr/>
        </p:nvSpPr>
        <p:spPr>
          <a:xfrm>
            <a:off x="2155933" y="9304071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g2d8e60a05a8_0_227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2d8e60a05a8_0_227"/>
          <p:cNvSpPr/>
          <p:nvPr/>
        </p:nvSpPr>
        <p:spPr>
          <a:xfrm>
            <a:off x="772809" y="9304015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2d8e60a05a8_0_227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2d8e60a05a8_0_227"/>
          <p:cNvSpPr txBox="1"/>
          <p:nvPr>
            <p:ph type="title"/>
          </p:nvPr>
        </p:nvSpPr>
        <p:spPr>
          <a:xfrm>
            <a:off x="81175" y="495500"/>
            <a:ext cx="18206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REGRA CRUEL</a:t>
            </a:r>
            <a:endParaRPr sz="6700">
              <a:solidFill>
                <a:schemeClr val="dk1"/>
              </a:solidFill>
            </a:endParaRPr>
          </a:p>
        </p:txBody>
      </p:sp>
      <p:sp>
        <p:nvSpPr>
          <p:cNvPr id="115" name="Google Shape;115;g2d8e60a05a8_0_227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6" name="Google Shape;116;g2d8e60a05a8_0_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14697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d8e60a05a8_0_227"/>
          <p:cNvSpPr/>
          <p:nvPr/>
        </p:nvSpPr>
        <p:spPr>
          <a:xfrm>
            <a:off x="17665" y="0"/>
            <a:ext cx="17291050" cy="1239104"/>
          </a:xfrm>
          <a:custGeom>
            <a:rect b="b" l="l" r="r" t="t"/>
            <a:pathLst>
              <a:path extrusionOk="0" h="1325245" w="17291050">
                <a:moveTo>
                  <a:pt x="190588" y="85979"/>
                </a:moveTo>
                <a:lnTo>
                  <a:pt x="104609" y="0"/>
                </a:lnTo>
                <a:lnTo>
                  <a:pt x="85979" y="0"/>
                </a:lnTo>
                <a:lnTo>
                  <a:pt x="0" y="85991"/>
                </a:lnTo>
                <a:lnTo>
                  <a:pt x="95300" y="181279"/>
                </a:lnTo>
                <a:lnTo>
                  <a:pt x="190588" y="85979"/>
                </a:lnTo>
                <a:close/>
              </a:path>
              <a:path extrusionOk="0" h="1325245" w="17291050">
                <a:moveTo>
                  <a:pt x="190601" y="848169"/>
                </a:moveTo>
                <a:lnTo>
                  <a:pt x="95300" y="752868"/>
                </a:lnTo>
                <a:lnTo>
                  <a:pt x="0" y="848169"/>
                </a:lnTo>
                <a:lnTo>
                  <a:pt x="95300" y="943457"/>
                </a:lnTo>
                <a:lnTo>
                  <a:pt x="190601" y="848169"/>
                </a:lnTo>
                <a:close/>
              </a:path>
              <a:path extrusionOk="0" h="1325245" w="17291050">
                <a:moveTo>
                  <a:pt x="571677" y="1229487"/>
                </a:moveTo>
                <a:lnTo>
                  <a:pt x="476377" y="1134198"/>
                </a:lnTo>
                <a:lnTo>
                  <a:pt x="381088" y="1229499"/>
                </a:lnTo>
                <a:lnTo>
                  <a:pt x="476389" y="1324787"/>
                </a:lnTo>
                <a:lnTo>
                  <a:pt x="571677" y="1229487"/>
                </a:lnTo>
                <a:close/>
              </a:path>
              <a:path extrusionOk="0" h="1325245" w="17291050">
                <a:moveTo>
                  <a:pt x="571677" y="467233"/>
                </a:moveTo>
                <a:lnTo>
                  <a:pt x="476389" y="371932"/>
                </a:lnTo>
                <a:lnTo>
                  <a:pt x="381088" y="467233"/>
                </a:lnTo>
                <a:lnTo>
                  <a:pt x="476389" y="562521"/>
                </a:lnTo>
                <a:lnTo>
                  <a:pt x="571677" y="467233"/>
                </a:lnTo>
                <a:close/>
              </a:path>
              <a:path extrusionOk="0" h="1325245" w="17291050">
                <a:moveTo>
                  <a:pt x="952830" y="848194"/>
                </a:moveTo>
                <a:lnTo>
                  <a:pt x="857529" y="752906"/>
                </a:lnTo>
                <a:lnTo>
                  <a:pt x="762241" y="848194"/>
                </a:lnTo>
                <a:lnTo>
                  <a:pt x="857542" y="943495"/>
                </a:lnTo>
                <a:lnTo>
                  <a:pt x="952830" y="848194"/>
                </a:lnTo>
                <a:close/>
              </a:path>
              <a:path extrusionOk="0" h="1325245" w="17291050">
                <a:moveTo>
                  <a:pt x="952855" y="86042"/>
                </a:moveTo>
                <a:lnTo>
                  <a:pt x="866813" y="0"/>
                </a:lnTo>
                <a:lnTo>
                  <a:pt x="848296" y="0"/>
                </a:lnTo>
                <a:lnTo>
                  <a:pt x="762266" y="86042"/>
                </a:lnTo>
                <a:lnTo>
                  <a:pt x="857567" y="181343"/>
                </a:lnTo>
                <a:lnTo>
                  <a:pt x="952855" y="86042"/>
                </a:lnTo>
                <a:close/>
              </a:path>
              <a:path extrusionOk="0" h="1325245" w="17291050">
                <a:moveTo>
                  <a:pt x="1333982" y="1229448"/>
                </a:moveTo>
                <a:lnTo>
                  <a:pt x="1238694" y="1134160"/>
                </a:lnTo>
                <a:lnTo>
                  <a:pt x="1143393" y="1229461"/>
                </a:lnTo>
                <a:lnTo>
                  <a:pt x="1238694" y="1324749"/>
                </a:lnTo>
                <a:lnTo>
                  <a:pt x="1333982" y="1229448"/>
                </a:lnTo>
                <a:close/>
              </a:path>
              <a:path extrusionOk="0" h="1325245" w="17291050">
                <a:moveTo>
                  <a:pt x="1333995" y="467194"/>
                </a:moveTo>
                <a:lnTo>
                  <a:pt x="1238694" y="371894"/>
                </a:lnTo>
                <a:lnTo>
                  <a:pt x="1143406" y="467194"/>
                </a:lnTo>
                <a:lnTo>
                  <a:pt x="1238707" y="562495"/>
                </a:lnTo>
                <a:lnTo>
                  <a:pt x="1333995" y="467194"/>
                </a:lnTo>
                <a:close/>
              </a:path>
              <a:path extrusionOk="0" h="1325245" w="17291050">
                <a:moveTo>
                  <a:pt x="14725917" y="12"/>
                </a:moveTo>
                <a:lnTo>
                  <a:pt x="14619948" y="12"/>
                </a:lnTo>
                <a:lnTo>
                  <a:pt x="14383931" y="433412"/>
                </a:lnTo>
                <a:lnTo>
                  <a:pt x="14489900" y="433412"/>
                </a:lnTo>
                <a:lnTo>
                  <a:pt x="14725917" y="12"/>
                </a:lnTo>
                <a:close/>
              </a:path>
              <a:path extrusionOk="0" h="1325245" w="17291050">
                <a:moveTo>
                  <a:pt x="15153361" y="12"/>
                </a:moveTo>
                <a:lnTo>
                  <a:pt x="15047392" y="12"/>
                </a:lnTo>
                <a:lnTo>
                  <a:pt x="14811337" y="433412"/>
                </a:lnTo>
                <a:lnTo>
                  <a:pt x="14917293" y="433412"/>
                </a:lnTo>
                <a:lnTo>
                  <a:pt x="15153361" y="12"/>
                </a:lnTo>
                <a:close/>
              </a:path>
              <a:path extrusionOk="0" h="1325245" w="17291050">
                <a:moveTo>
                  <a:pt x="15580817" y="12"/>
                </a:moveTo>
                <a:lnTo>
                  <a:pt x="15474861" y="12"/>
                </a:lnTo>
                <a:lnTo>
                  <a:pt x="15238794" y="433412"/>
                </a:lnTo>
                <a:lnTo>
                  <a:pt x="15344763" y="433412"/>
                </a:lnTo>
                <a:lnTo>
                  <a:pt x="15580817" y="12"/>
                </a:lnTo>
                <a:close/>
              </a:path>
              <a:path extrusionOk="0" h="1325245" w="17291050">
                <a:moveTo>
                  <a:pt x="16008287" y="12"/>
                </a:moveTo>
                <a:lnTo>
                  <a:pt x="15902331" y="12"/>
                </a:lnTo>
                <a:lnTo>
                  <a:pt x="15666314" y="433412"/>
                </a:lnTo>
                <a:lnTo>
                  <a:pt x="15772283" y="433412"/>
                </a:lnTo>
                <a:lnTo>
                  <a:pt x="16008287" y="12"/>
                </a:lnTo>
                <a:close/>
              </a:path>
              <a:path extrusionOk="0" h="1325245" w="17291050">
                <a:moveTo>
                  <a:pt x="16435756" y="12"/>
                </a:moveTo>
                <a:lnTo>
                  <a:pt x="16329775" y="12"/>
                </a:lnTo>
                <a:lnTo>
                  <a:pt x="16093720" y="433412"/>
                </a:lnTo>
                <a:lnTo>
                  <a:pt x="16199739" y="433412"/>
                </a:lnTo>
                <a:lnTo>
                  <a:pt x="16435756" y="12"/>
                </a:lnTo>
                <a:close/>
              </a:path>
              <a:path extrusionOk="0" h="1325245" w="17291050">
                <a:moveTo>
                  <a:pt x="16863149" y="12"/>
                </a:moveTo>
                <a:lnTo>
                  <a:pt x="16757193" y="12"/>
                </a:lnTo>
                <a:lnTo>
                  <a:pt x="16521176" y="433412"/>
                </a:lnTo>
                <a:lnTo>
                  <a:pt x="16627132" y="433412"/>
                </a:lnTo>
                <a:lnTo>
                  <a:pt x="16863149" y="12"/>
                </a:lnTo>
                <a:close/>
              </a:path>
              <a:path extrusionOk="0" h="1325245" w="17291050">
                <a:moveTo>
                  <a:pt x="17290619" y="12"/>
                </a:moveTo>
                <a:lnTo>
                  <a:pt x="17184650" y="12"/>
                </a:lnTo>
                <a:lnTo>
                  <a:pt x="16948633" y="433412"/>
                </a:lnTo>
                <a:lnTo>
                  <a:pt x="17054602" y="433412"/>
                </a:lnTo>
                <a:lnTo>
                  <a:pt x="17290619" y="12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2d8e60a05a8_0_227"/>
          <p:cNvSpPr/>
          <p:nvPr/>
        </p:nvSpPr>
        <p:spPr>
          <a:xfrm>
            <a:off x="142788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2d8e60a05a8_0_227"/>
          <p:cNvSpPr/>
          <p:nvPr/>
        </p:nvSpPr>
        <p:spPr>
          <a:xfrm>
            <a:off x="1565418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2d8e60a05a8_0_227"/>
          <p:cNvSpPr txBox="1"/>
          <p:nvPr/>
        </p:nvSpPr>
        <p:spPr>
          <a:xfrm>
            <a:off x="557550" y="2783367"/>
            <a:ext cx="74484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Regra Cruel:</a:t>
            </a:r>
            <a:r>
              <a:rPr b="1" lang="en-US" sz="2600">
                <a:solidFill>
                  <a:srgbClr val="6AD9D9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US" sz="2600">
                <a:solidFill>
                  <a:srgbClr val="F2F2F2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Júnior é pago para executar tarefa. O Sênior é pago para alinhar expectativas e mitigar riscos.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g2d8e60a05a8_0_2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93475" y="2216211"/>
            <a:ext cx="8874650" cy="665601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2d8e60a05a8_0_227"/>
          <p:cNvSpPr txBox="1"/>
          <p:nvPr/>
        </p:nvSpPr>
        <p:spPr>
          <a:xfrm>
            <a:off x="557550" y="4430317"/>
            <a:ext cx="78360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Iceberg da Carreira:</a:t>
            </a:r>
            <a:endParaRPr b="1" sz="26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Código (A parte fácil).</a:t>
            </a:r>
            <a:endParaRPr b="1" sz="26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Comunicação e Influência </a:t>
            </a:r>
            <a:endParaRPr b="1" sz="26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Onde o build quebra.</a:t>
            </a:r>
            <a:endParaRPr b="1" sz="25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g2d8e60a05a8_0_227"/>
          <p:cNvSpPr txBox="1"/>
          <p:nvPr/>
        </p:nvSpPr>
        <p:spPr>
          <a:xfrm>
            <a:off x="772800" y="6477467"/>
            <a:ext cx="78360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6BF2E5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O Foco do Impacto</a:t>
            </a:r>
            <a:endParaRPr b="1" sz="2600">
              <a:solidFill>
                <a:srgbClr val="6BF2E5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Se você só coda bem, você é uma ótima ferramenta. Promoção exige método, não apenas código.</a:t>
            </a:r>
            <a:endParaRPr b="1" sz="2500">
              <a:solidFill>
                <a:schemeClr val="lt1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8277c168d_1_128"/>
          <p:cNvSpPr txBox="1"/>
          <p:nvPr>
            <p:ph idx="4294967295" type="title"/>
          </p:nvPr>
        </p:nvSpPr>
        <p:spPr>
          <a:xfrm>
            <a:off x="1628525" y="2978506"/>
            <a:ext cx="6874200" cy="22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👻 O Fantasma</a:t>
            </a:r>
            <a:endParaRPr sz="46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Câmera fechada, microfone no mudo. Quem não é visto, não é lembrado na hora do aumento.</a:t>
            </a:r>
            <a:endParaRPr sz="30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g348277c168d_1_128"/>
          <p:cNvSpPr/>
          <p:nvPr/>
        </p:nvSpPr>
        <p:spPr>
          <a:xfrm>
            <a:off x="16804733" y="9074573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g348277c168d_1_128"/>
          <p:cNvSpPr/>
          <p:nvPr/>
        </p:nvSpPr>
        <p:spPr>
          <a:xfrm>
            <a:off x="16804746" y="9836708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348277c168d_1_128"/>
          <p:cNvSpPr/>
          <p:nvPr/>
        </p:nvSpPr>
        <p:spPr>
          <a:xfrm>
            <a:off x="17185868" y="9455519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348277c168d_1_128"/>
          <p:cNvSpPr/>
          <p:nvPr/>
        </p:nvSpPr>
        <p:spPr>
          <a:xfrm>
            <a:off x="17211868" y="10217700"/>
            <a:ext cx="139065" cy="69850"/>
          </a:xfrm>
          <a:custGeom>
            <a:rect b="b" l="l" r="r" t="t"/>
            <a:pathLst>
              <a:path extrusionOk="0" h="69850" w="139065">
                <a:moveTo>
                  <a:pt x="138597" y="69298"/>
                </a:moveTo>
                <a:lnTo>
                  <a:pt x="0" y="69298"/>
                </a:lnTo>
                <a:lnTo>
                  <a:pt x="69296" y="0"/>
                </a:lnTo>
                <a:lnTo>
                  <a:pt x="138597" y="692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348277c168d_1_128"/>
          <p:cNvSpPr/>
          <p:nvPr/>
        </p:nvSpPr>
        <p:spPr>
          <a:xfrm>
            <a:off x="17566958" y="9074583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4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348277c168d_1_128"/>
          <p:cNvSpPr/>
          <p:nvPr/>
        </p:nvSpPr>
        <p:spPr>
          <a:xfrm>
            <a:off x="17566958" y="9836764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4"/>
                </a:moveTo>
                <a:lnTo>
                  <a:pt x="95297" y="190591"/>
                </a:lnTo>
                <a:lnTo>
                  <a:pt x="0" y="95297"/>
                </a:lnTo>
                <a:lnTo>
                  <a:pt x="95294" y="0"/>
                </a:lnTo>
                <a:lnTo>
                  <a:pt x="190591" y="9529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348277c168d_1_128"/>
          <p:cNvSpPr/>
          <p:nvPr/>
        </p:nvSpPr>
        <p:spPr>
          <a:xfrm>
            <a:off x="17948132" y="9455577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348277c168d_1_128"/>
          <p:cNvSpPr/>
          <p:nvPr/>
        </p:nvSpPr>
        <p:spPr>
          <a:xfrm>
            <a:off x="17974136" y="10217731"/>
            <a:ext cx="139065" cy="69850"/>
          </a:xfrm>
          <a:custGeom>
            <a:rect b="b" l="l" r="r" t="t"/>
            <a:pathLst>
              <a:path extrusionOk="0" h="69850" w="139065">
                <a:moveTo>
                  <a:pt x="138536" y="69268"/>
                </a:moveTo>
                <a:lnTo>
                  <a:pt x="0" y="69268"/>
                </a:lnTo>
                <a:lnTo>
                  <a:pt x="69266" y="0"/>
                </a:lnTo>
                <a:lnTo>
                  <a:pt x="138536" y="6926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348277c168d_1_128"/>
          <p:cNvSpPr/>
          <p:nvPr/>
        </p:nvSpPr>
        <p:spPr>
          <a:xfrm>
            <a:off x="1016776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348277c168d_1_128"/>
          <p:cNvSpPr/>
          <p:nvPr/>
        </p:nvSpPr>
        <p:spPr>
          <a:xfrm>
            <a:off x="1444199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348277c168d_1_128"/>
          <p:cNvSpPr/>
          <p:nvPr/>
        </p:nvSpPr>
        <p:spPr>
          <a:xfrm>
            <a:off x="1871659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348277c168d_1_128"/>
          <p:cNvSpPr/>
          <p:nvPr/>
        </p:nvSpPr>
        <p:spPr>
          <a:xfrm>
            <a:off x="2299155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348277c168d_1_128"/>
          <p:cNvSpPr/>
          <p:nvPr/>
        </p:nvSpPr>
        <p:spPr>
          <a:xfrm>
            <a:off x="2726578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98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98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348277c168d_1_128"/>
          <p:cNvSpPr/>
          <p:nvPr/>
        </p:nvSpPr>
        <p:spPr>
          <a:xfrm>
            <a:off x="3154017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348277c168d_1_128"/>
          <p:cNvSpPr/>
          <p:nvPr/>
        </p:nvSpPr>
        <p:spPr>
          <a:xfrm>
            <a:off x="3581477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348277c168d_1_128"/>
          <p:cNvSpPr txBox="1"/>
          <p:nvPr>
            <p:ph idx="4294967295" type="title"/>
          </p:nvPr>
        </p:nvSpPr>
        <p:spPr>
          <a:xfrm>
            <a:off x="5822975" y="463200"/>
            <a:ext cx="6111900" cy="1092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chemeClr val="dk1">
                <a:alpha val="32550"/>
              </a:schemeClr>
            </a:outerShdw>
          </a:effectLst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000">
                <a:solidFill>
                  <a:srgbClr val="324B51"/>
                </a:solidFill>
              </a:rPr>
              <a:t>EXTRA</a:t>
            </a:r>
            <a:endParaRPr sz="7000">
              <a:solidFill>
                <a:srgbClr val="324B51"/>
              </a:solidFill>
            </a:endParaRPr>
          </a:p>
        </p:txBody>
      </p:sp>
      <p:sp>
        <p:nvSpPr>
          <p:cNvPr id="145" name="Google Shape;145;g348277c168d_1_128"/>
          <p:cNvSpPr/>
          <p:nvPr/>
        </p:nvSpPr>
        <p:spPr>
          <a:xfrm>
            <a:off x="0" y="0"/>
            <a:ext cx="18288000" cy="2725128"/>
          </a:xfrm>
          <a:custGeom>
            <a:rect b="b" l="l" r="r" t="t"/>
            <a:pathLst>
              <a:path extrusionOk="0" h="2910840" w="18288000">
                <a:moveTo>
                  <a:pt x="18287999" y="2910327"/>
                </a:moveTo>
                <a:lnTo>
                  <a:pt x="0" y="2910327"/>
                </a:lnTo>
                <a:lnTo>
                  <a:pt x="0" y="0"/>
                </a:lnTo>
                <a:lnTo>
                  <a:pt x="18287999" y="0"/>
                </a:lnTo>
                <a:lnTo>
                  <a:pt x="18287999" y="2910327"/>
                </a:lnTo>
                <a:close/>
              </a:path>
            </a:pathLst>
          </a:custGeom>
          <a:solidFill>
            <a:srgbClr val="21232E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348277c168d_1_128"/>
          <p:cNvSpPr txBox="1"/>
          <p:nvPr>
            <p:ph idx="4294967295" type="title"/>
          </p:nvPr>
        </p:nvSpPr>
        <p:spPr>
          <a:xfrm>
            <a:off x="15000" y="844200"/>
            <a:ext cx="18288000" cy="1062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chemeClr val="dk1">
                <a:alpha val="32550"/>
              </a:schemeClr>
            </a:outerShdw>
          </a:effectLst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800">
                <a:solidFill>
                  <a:srgbClr val="E8F0F9"/>
                </a:solidFill>
                <a:latin typeface="Montserrat"/>
                <a:ea typeface="Montserrat"/>
                <a:cs typeface="Montserrat"/>
                <a:sym typeface="Montserrat"/>
              </a:rPr>
              <a:t>4 </a:t>
            </a:r>
            <a:r>
              <a:rPr lang="en-US" sz="6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Arquétipos</a:t>
            </a:r>
            <a:r>
              <a:rPr lang="en-US" sz="6800">
                <a:solidFill>
                  <a:srgbClr val="E8F0F9"/>
                </a:solidFill>
                <a:latin typeface="Montserrat"/>
                <a:ea typeface="Montserrat"/>
                <a:cs typeface="Montserrat"/>
                <a:sym typeface="Montserrat"/>
              </a:rPr>
              <a:t> que Travam sua Carreira</a:t>
            </a:r>
            <a:endParaRPr sz="6800">
              <a:solidFill>
                <a:srgbClr val="E8F0F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" name="Google Shape;147;g348277c168d_1_128"/>
          <p:cNvPicPr preferRelativeResize="0"/>
          <p:nvPr/>
        </p:nvPicPr>
        <p:blipFill rotWithShape="1">
          <a:blip r:embed="rId3">
            <a:alphaModFix amt="70000"/>
          </a:blip>
          <a:srcRect b="0" l="0" r="0" t="0"/>
          <a:stretch/>
        </p:blipFill>
        <p:spPr>
          <a:xfrm>
            <a:off x="15617047" y="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348277c168d_1_128"/>
          <p:cNvSpPr txBox="1"/>
          <p:nvPr>
            <p:ph idx="4294967295" type="title"/>
          </p:nvPr>
        </p:nvSpPr>
        <p:spPr>
          <a:xfrm>
            <a:off x="1628525" y="6518225"/>
            <a:ext cx="7129800" cy="1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😤 O Reclamão</a:t>
            </a:r>
            <a:endParaRPr sz="46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Aponta problemas, nunca soluções. Vira "tóxico" e desengaja a equipe.</a:t>
            </a:r>
            <a:endParaRPr sz="30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g348277c168d_1_128"/>
          <p:cNvSpPr txBox="1"/>
          <p:nvPr>
            <p:ph idx="4294967295" type="title"/>
          </p:nvPr>
        </p:nvSpPr>
        <p:spPr>
          <a:xfrm>
            <a:off x="10121675" y="2978506"/>
            <a:ext cx="6874200" cy="22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🤓 O Técnico Profundo</a:t>
            </a:r>
            <a:endParaRPr sz="46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Fala "grego" técnico para a diretoria. Perde a chance de passar segurança e influência.</a:t>
            </a:r>
            <a:endParaRPr sz="30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g348277c168d_1_128"/>
          <p:cNvSpPr txBox="1"/>
          <p:nvPr>
            <p:ph idx="4294967295" type="title"/>
          </p:nvPr>
        </p:nvSpPr>
        <p:spPr>
          <a:xfrm>
            <a:off x="10121675" y="6287225"/>
            <a:ext cx="6874200" cy="22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6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✅ O "Yes-Man"</a:t>
            </a:r>
            <a:endParaRPr sz="46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Diz 'sim' para tudo por medo. Dizer 'não' é competência de Sênior.</a:t>
            </a:r>
            <a:endParaRPr sz="30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29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g2d8e60a05a8_0_2" title="uma-pessoa-carregando-muito-dinheir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52150" y="85525"/>
            <a:ext cx="6921600" cy="102870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pic>
      <p:sp>
        <p:nvSpPr>
          <p:cNvPr id="156" name="Google Shape;156;g2d8e60a05a8_0_2"/>
          <p:cNvSpPr/>
          <p:nvPr/>
        </p:nvSpPr>
        <p:spPr>
          <a:xfrm>
            <a:off x="9664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2d8e60a05a8_0_2"/>
          <p:cNvSpPr/>
          <p:nvPr/>
        </p:nvSpPr>
        <p:spPr>
          <a:xfrm>
            <a:off x="9014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g2d8e60a05a8_0_2"/>
          <p:cNvSpPr/>
          <p:nvPr/>
        </p:nvSpPr>
        <p:spPr>
          <a:xfrm>
            <a:off x="8289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2d8e60a05a8_0_2"/>
          <p:cNvSpPr/>
          <p:nvPr/>
        </p:nvSpPr>
        <p:spPr>
          <a:xfrm>
            <a:off x="7631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g2d8e60a05a8_0_2"/>
          <p:cNvSpPr/>
          <p:nvPr/>
        </p:nvSpPr>
        <p:spPr>
          <a:xfrm>
            <a:off x="690649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g2d8e60a05a8_0_2"/>
          <p:cNvSpPr/>
          <p:nvPr/>
        </p:nvSpPr>
        <p:spPr>
          <a:xfrm>
            <a:off x="6248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2d8e60a05a8_0_2"/>
          <p:cNvSpPr/>
          <p:nvPr/>
        </p:nvSpPr>
        <p:spPr>
          <a:xfrm>
            <a:off x="553558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2d8e60a05a8_0_2"/>
          <p:cNvSpPr/>
          <p:nvPr/>
        </p:nvSpPr>
        <p:spPr>
          <a:xfrm>
            <a:off x="4844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d8e60a05a8_0_2"/>
          <p:cNvSpPr/>
          <p:nvPr/>
        </p:nvSpPr>
        <p:spPr>
          <a:xfrm>
            <a:off x="415250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2d8e60a05a8_0_2"/>
          <p:cNvSpPr/>
          <p:nvPr/>
        </p:nvSpPr>
        <p:spPr>
          <a:xfrm>
            <a:off x="3460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g2d8e60a05a8_0_2"/>
          <p:cNvSpPr/>
          <p:nvPr/>
        </p:nvSpPr>
        <p:spPr>
          <a:xfrm>
            <a:off x="276924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g2d8e60a05a8_0_2"/>
          <p:cNvSpPr/>
          <p:nvPr/>
        </p:nvSpPr>
        <p:spPr>
          <a:xfrm>
            <a:off x="2085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2d8e60a05a8_0_2"/>
          <p:cNvSpPr/>
          <p:nvPr/>
        </p:nvSpPr>
        <p:spPr>
          <a:xfrm>
            <a:off x="139393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2d8e60a05a8_0_2"/>
          <p:cNvSpPr/>
          <p:nvPr/>
        </p:nvSpPr>
        <p:spPr>
          <a:xfrm>
            <a:off x="702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2d8e60a05a8_0_2"/>
          <p:cNvSpPr/>
          <p:nvPr/>
        </p:nvSpPr>
        <p:spPr>
          <a:xfrm>
            <a:off x="1080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2d8e60a05a8_0_2"/>
          <p:cNvSpPr/>
          <p:nvPr/>
        </p:nvSpPr>
        <p:spPr>
          <a:xfrm>
            <a:off x="10553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2d8e60a05a8_0_2"/>
          <p:cNvSpPr/>
          <p:nvPr/>
        </p:nvSpPr>
        <p:spPr>
          <a:xfrm>
            <a:off x="133449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g2d8e60a05a8_0_2"/>
          <p:cNvSpPr/>
          <p:nvPr/>
        </p:nvSpPr>
        <p:spPr>
          <a:xfrm>
            <a:off x="15863158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g2d8e60a05a8_0_2"/>
          <p:cNvSpPr txBox="1"/>
          <p:nvPr>
            <p:ph type="title"/>
          </p:nvPr>
        </p:nvSpPr>
        <p:spPr>
          <a:xfrm>
            <a:off x="3777200" y="800860"/>
            <a:ext cx="144753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Quem Fala a Língua do Dinheiro,</a:t>
            </a:r>
            <a:r>
              <a:rPr lang="en-US" sz="60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Senta na Mesa de Decisão</a:t>
            </a:r>
            <a:endParaRPr sz="60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g2d8e60a05a8_0_2"/>
          <p:cNvSpPr txBox="1"/>
          <p:nvPr>
            <p:ph type="title"/>
          </p:nvPr>
        </p:nvSpPr>
        <p:spPr>
          <a:xfrm>
            <a:off x="6048938" y="3019190"/>
            <a:ext cx="11430000" cy="53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O Problema: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Quem vai te promover ( Diretoria ) não fala Java ou Python. Eles falam 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Dinheiro, Risco e Prazo.</a:t>
            </a:r>
            <a:endParaRPr sz="28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Sua Missão</a:t>
            </a: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Você precisa ser o 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Tradutor</a:t>
            </a:r>
            <a:r>
              <a:rPr lang="en-U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que conecta o trabalho técnico ao impacto no negócio.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Takeaway: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Sua promoção depende da sua capacidade de </a:t>
            </a:r>
            <a:r>
              <a:rPr lang="en-US" sz="28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articular o valor do seu código</a:t>
            </a:r>
            <a:r>
              <a:rPr lang="en-US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em termos de negócio.</a:t>
            </a:r>
            <a:endParaRPr sz="2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g348277c168d_2_9" title="tecnico-no-escritorio-em-casa-digitar-codigo-num-dispositivo-de-notebook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68312" y="0"/>
            <a:ext cx="6856200" cy="102870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pic>
      <p:sp>
        <p:nvSpPr>
          <p:cNvPr id="181" name="Google Shape;181;g348277c168d_2_9"/>
          <p:cNvSpPr/>
          <p:nvPr/>
        </p:nvSpPr>
        <p:spPr>
          <a:xfrm>
            <a:off x="10426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348277c168d_2_9"/>
          <p:cNvSpPr/>
          <p:nvPr/>
        </p:nvSpPr>
        <p:spPr>
          <a:xfrm>
            <a:off x="9776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348277c168d_2_9"/>
          <p:cNvSpPr/>
          <p:nvPr/>
        </p:nvSpPr>
        <p:spPr>
          <a:xfrm>
            <a:off x="9051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348277c168d_2_9"/>
          <p:cNvSpPr/>
          <p:nvPr/>
        </p:nvSpPr>
        <p:spPr>
          <a:xfrm>
            <a:off x="8393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348277c168d_2_9"/>
          <p:cNvSpPr/>
          <p:nvPr/>
        </p:nvSpPr>
        <p:spPr>
          <a:xfrm>
            <a:off x="766849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348277c168d_2_9"/>
          <p:cNvSpPr/>
          <p:nvPr/>
        </p:nvSpPr>
        <p:spPr>
          <a:xfrm>
            <a:off x="7010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348277c168d_2_9"/>
          <p:cNvSpPr/>
          <p:nvPr/>
        </p:nvSpPr>
        <p:spPr>
          <a:xfrm>
            <a:off x="629758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348277c168d_2_9"/>
          <p:cNvSpPr/>
          <p:nvPr/>
        </p:nvSpPr>
        <p:spPr>
          <a:xfrm>
            <a:off x="5606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g348277c168d_2_9"/>
          <p:cNvSpPr/>
          <p:nvPr/>
        </p:nvSpPr>
        <p:spPr>
          <a:xfrm>
            <a:off x="491450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g348277c168d_2_9"/>
          <p:cNvSpPr/>
          <p:nvPr/>
        </p:nvSpPr>
        <p:spPr>
          <a:xfrm>
            <a:off x="4222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g348277c168d_2_9"/>
          <p:cNvSpPr/>
          <p:nvPr/>
        </p:nvSpPr>
        <p:spPr>
          <a:xfrm>
            <a:off x="353124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348277c168d_2_9"/>
          <p:cNvSpPr/>
          <p:nvPr/>
        </p:nvSpPr>
        <p:spPr>
          <a:xfrm>
            <a:off x="2847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348277c168d_2_9"/>
          <p:cNvSpPr/>
          <p:nvPr/>
        </p:nvSpPr>
        <p:spPr>
          <a:xfrm>
            <a:off x="215593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348277c168d_2_9"/>
          <p:cNvSpPr/>
          <p:nvPr/>
        </p:nvSpPr>
        <p:spPr>
          <a:xfrm>
            <a:off x="1464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348277c168d_2_9"/>
          <p:cNvSpPr/>
          <p:nvPr/>
        </p:nvSpPr>
        <p:spPr>
          <a:xfrm>
            <a:off x="77280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348277c168d_2_9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g348277c168d_2_9"/>
          <p:cNvSpPr/>
          <p:nvPr/>
        </p:nvSpPr>
        <p:spPr>
          <a:xfrm>
            <a:off x="11315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g348277c168d_2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814122" y="-200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348277c168d_2_9"/>
          <p:cNvSpPr/>
          <p:nvPr/>
        </p:nvSpPr>
        <p:spPr>
          <a:xfrm>
            <a:off x="16163464" y="9303819"/>
            <a:ext cx="2322194" cy="982979"/>
          </a:xfrm>
          <a:custGeom>
            <a:rect b="b" l="l" r="r" t="t"/>
            <a:pathLst>
              <a:path extrusionOk="0" h="982979" w="2322194">
                <a:moveTo>
                  <a:pt x="345846" y="864273"/>
                </a:moveTo>
                <a:lnTo>
                  <a:pt x="172923" y="691349"/>
                </a:lnTo>
                <a:lnTo>
                  <a:pt x="0" y="864273"/>
                </a:lnTo>
                <a:lnTo>
                  <a:pt x="118719" y="982980"/>
                </a:lnTo>
                <a:lnTo>
                  <a:pt x="227126" y="982980"/>
                </a:lnTo>
                <a:lnTo>
                  <a:pt x="345846" y="864273"/>
                </a:lnTo>
                <a:close/>
              </a:path>
              <a:path extrusionOk="0" h="982979" w="2322194">
                <a:moveTo>
                  <a:pt x="1037488" y="172923"/>
                </a:moveTo>
                <a:lnTo>
                  <a:pt x="864565" y="0"/>
                </a:lnTo>
                <a:lnTo>
                  <a:pt x="691654" y="172923"/>
                </a:lnTo>
                <a:lnTo>
                  <a:pt x="864577" y="345846"/>
                </a:lnTo>
                <a:lnTo>
                  <a:pt x="1037488" y="172923"/>
                </a:lnTo>
                <a:close/>
              </a:path>
              <a:path extrusionOk="0" h="982979" w="2322194">
                <a:moveTo>
                  <a:pt x="1729105" y="864209"/>
                </a:moveTo>
                <a:lnTo>
                  <a:pt x="1556181" y="691286"/>
                </a:lnTo>
                <a:lnTo>
                  <a:pt x="1383271" y="864209"/>
                </a:lnTo>
                <a:lnTo>
                  <a:pt x="1502041" y="982980"/>
                </a:lnTo>
                <a:lnTo>
                  <a:pt x="1610334" y="982980"/>
                </a:lnTo>
                <a:lnTo>
                  <a:pt x="1729105" y="864209"/>
                </a:lnTo>
                <a:close/>
              </a:path>
              <a:path extrusionOk="0" h="982979" w="2322194">
                <a:moveTo>
                  <a:pt x="2321610" y="73964"/>
                </a:moveTo>
                <a:lnTo>
                  <a:pt x="2247684" y="63"/>
                </a:lnTo>
                <a:lnTo>
                  <a:pt x="2074773" y="172986"/>
                </a:lnTo>
                <a:lnTo>
                  <a:pt x="2247696" y="345897"/>
                </a:lnTo>
                <a:lnTo>
                  <a:pt x="2321610" y="271983"/>
                </a:lnTo>
                <a:lnTo>
                  <a:pt x="2321610" y="7396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348277c168d_2_9"/>
          <p:cNvSpPr txBox="1"/>
          <p:nvPr>
            <p:ph type="title"/>
          </p:nvPr>
        </p:nvSpPr>
        <p:spPr>
          <a:xfrm>
            <a:off x="81175" y="666650"/>
            <a:ext cx="168690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6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Traduzindo Risco e Custo </a:t>
            </a:r>
            <a:r>
              <a:rPr lang="en-US" sz="6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Refatoração e Débito Técnico</a:t>
            </a:r>
            <a:endParaRPr sz="70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aphicFrame>
        <p:nvGraphicFramePr>
          <p:cNvPr id="201" name="Google Shape;201;g348277c168d_2_9"/>
          <p:cNvGraphicFramePr/>
          <p:nvPr/>
        </p:nvGraphicFramePr>
        <p:xfrm>
          <a:off x="880075" y="296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{8837008E-4707-48D4-AAF6-E0CE27BE5B13}</a:tableStyleId>
              </a:tblPr>
              <a:tblGrid>
                <a:gridCol w="5509275"/>
                <a:gridCol w="5509275"/>
                <a:gridCol w="5509275"/>
              </a:tblGrid>
              <a:tr h="806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6BF2E5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Termo Técnico</a:t>
                      </a:r>
                      <a:endParaRPr sz="3000">
                        <a:solidFill>
                          <a:srgbClr val="61F9F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61F9FF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Tradução para o Negócio</a:t>
                      </a:r>
                      <a:endParaRPr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solidFill>
                            <a:srgbClr val="F2F2F2"/>
                          </a:solidFill>
                          <a:highlight>
                            <a:srgbClr val="313240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Impacto</a:t>
                      </a:r>
                      <a:endParaRPr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153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Refatoração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Redução de Risco e Custo de Manutenção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252735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Aumenta a longevidade do produto e reduz gastos futuros.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199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Débito Técnico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Juros Compostos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 não pagarmos agora, a próxima feature custa o dobro.</a:t>
                      </a:r>
                      <a:endParaRPr sz="2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089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Testes Automatizados</a:t>
                      </a:r>
                      <a:endParaRPr b="1" sz="2600">
                        <a:solidFill>
                          <a:srgbClr val="6BF2E5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Segurança da Marca</a:t>
                      </a:r>
                      <a:endParaRPr b="1" sz="2600">
                        <a:solidFill>
                          <a:srgbClr val="61F9FF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Evitar bugs críticos na Black Friday.</a:t>
                      </a:r>
                      <a:endParaRPr sz="2600">
                        <a:solidFill>
                          <a:srgbClr val="F2F2F2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  <a:tr h="1591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BF2E5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Performance</a:t>
                      </a:r>
                      <a:endParaRPr b="1" sz="2600">
                        <a:solidFill>
                          <a:srgbClr val="6BF2E5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rgbClr val="61F9FF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Aumentar Conversão e Retenção de Usuário</a:t>
                      </a:r>
                      <a:endParaRPr b="1" sz="2600">
                        <a:solidFill>
                          <a:srgbClr val="61F9FF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>
                          <a:solidFill>
                            <a:srgbClr val="F2F2F2"/>
                          </a:solidFill>
                          <a:highlight>
                            <a:srgbClr val="1B1C26"/>
                          </a:highlight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Latência baixa = mais vendas e clientes satisfeitos.</a:t>
                      </a:r>
                      <a:endParaRPr sz="2600">
                        <a:solidFill>
                          <a:srgbClr val="F2F2F2"/>
                        </a:solidFill>
                        <a:highlight>
                          <a:srgbClr val="1B1C26"/>
                        </a:highlight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bg>
      <p:bgPr>
        <a:solidFill>
          <a:srgbClr val="1D1D29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g348277c168d_1_116"/>
          <p:cNvPicPr preferRelativeResize="0"/>
          <p:nvPr/>
        </p:nvPicPr>
        <p:blipFill rotWithShape="1">
          <a:blip r:embed="rId3">
            <a:alphaModFix/>
          </a:blip>
          <a:srcRect b="0" l="61290" r="150" t="0"/>
          <a:stretch/>
        </p:blipFill>
        <p:spPr>
          <a:xfrm>
            <a:off x="0" y="0"/>
            <a:ext cx="5951099" cy="1028699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348277c168d_1_116"/>
          <p:cNvSpPr txBox="1"/>
          <p:nvPr>
            <p:ph type="title"/>
          </p:nvPr>
        </p:nvSpPr>
        <p:spPr>
          <a:xfrm>
            <a:off x="5951100" y="336325"/>
            <a:ext cx="12301500" cy="15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571500" marR="571500" rtl="0" algn="ctr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SzPts val="1100"/>
              <a:buNone/>
            </a:pPr>
            <a:r>
              <a:rPr lang="en-US" sz="4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ANTES: </a:t>
            </a:r>
            <a:r>
              <a:rPr lang="en-US" sz="4200">
                <a:solidFill>
                  <a:srgbClr val="6BF2E5"/>
                </a:solidFill>
                <a:latin typeface="Montserrat"/>
                <a:ea typeface="Montserrat"/>
                <a:cs typeface="Montserrat"/>
                <a:sym typeface="Montserrat"/>
              </a:rPr>
              <a:t>Nunca Entre Numa Reunião Difícil Sem Saber o Resultado Esperado</a:t>
            </a:r>
            <a:endParaRPr sz="78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Google Shape;208;g348277c168d_1_116"/>
          <p:cNvSpPr txBox="1"/>
          <p:nvPr/>
        </p:nvSpPr>
        <p:spPr>
          <a:xfrm>
            <a:off x="6386850" y="3070825"/>
            <a:ext cx="11148600" cy="4848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571500" marR="571500" rtl="0" algn="l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lang="en-US" sz="1950">
                <a:solidFill>
                  <a:srgbClr val="6BF2E5"/>
                </a:solidFill>
                <a:highlight>
                  <a:srgbClr val="313240"/>
                </a:highlight>
                <a:latin typeface="Courier New"/>
                <a:ea typeface="Courier New"/>
                <a:cs typeface="Courier New"/>
                <a:sym typeface="Courier New"/>
              </a:rPr>
              <a:t>"Fulano, vou levantar aquele ponto crítico sobre o prazo, ok?"</a:t>
            </a:r>
            <a:endParaRPr b="1" sz="3300">
              <a:solidFill>
                <a:srgbClr val="6BF2E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g348277c168d_1_116"/>
          <p:cNvSpPr txBox="1"/>
          <p:nvPr/>
        </p:nvSpPr>
        <p:spPr>
          <a:xfrm>
            <a:off x="6386850" y="3070825"/>
            <a:ext cx="303000" cy="484800"/>
          </a:xfrm>
          <a:prstGeom prst="rect">
            <a:avLst/>
          </a:prstGeom>
          <a:solidFill>
            <a:srgbClr val="61F9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348277c168d_1_116"/>
          <p:cNvSpPr txBox="1"/>
          <p:nvPr>
            <p:ph type="title"/>
          </p:nvPr>
        </p:nvSpPr>
        <p:spPr>
          <a:xfrm>
            <a:off x="6386838" y="2089940"/>
            <a:ext cx="114300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🎯  Tática: </a:t>
            </a:r>
            <a:r>
              <a:rPr lang="en-US" sz="2800">
                <a:solidFill>
                  <a:srgbClr val="F2F2F2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5 minutos antes, mande um DM para o decisor:</a:t>
            </a:r>
            <a:endParaRPr sz="2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g348277c168d_1_116"/>
          <p:cNvSpPr txBox="1"/>
          <p:nvPr>
            <p:ph type="title"/>
          </p:nvPr>
        </p:nvSpPr>
        <p:spPr>
          <a:xfrm>
            <a:off x="6246138" y="4263513"/>
            <a:ext cx="114300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⚠️ Objetivo:</a:t>
            </a: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Evite surpresas. </a:t>
            </a:r>
            <a:r>
              <a:rPr lang="en-US" sz="2800">
                <a:solidFill>
                  <a:srgbClr val="F2F2F2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Surpresa em reunião gera reação defensiva.</a:t>
            </a:r>
            <a:endParaRPr sz="2800">
              <a:solidFill>
                <a:srgbClr val="F2F2F2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g348277c168d_1_116"/>
          <p:cNvSpPr txBox="1"/>
          <p:nvPr>
            <p:ph type="title"/>
          </p:nvPr>
        </p:nvSpPr>
        <p:spPr>
          <a:xfrm>
            <a:off x="6386838" y="6785563"/>
            <a:ext cx="11430000" cy="16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✅ Ação:</a:t>
            </a:r>
            <a:r>
              <a:rPr lang="en-US" sz="33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>
                <a:solidFill>
                  <a:schemeClr val="lt1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Garanta que sua pauta já esteja</a:t>
            </a:r>
            <a:r>
              <a:rPr lang="en-US" sz="2800">
                <a:solidFill>
                  <a:srgbClr val="61F9FF"/>
                </a:solidFill>
                <a:highlight>
                  <a:srgbClr val="1B1C26"/>
                </a:highlight>
                <a:latin typeface="Montserrat"/>
                <a:ea typeface="Montserrat"/>
                <a:cs typeface="Montserrat"/>
                <a:sym typeface="Montserrat"/>
              </a:rPr>
              <a:t> alinhada com quem decide.</a:t>
            </a:r>
            <a:endParaRPr sz="2800">
              <a:solidFill>
                <a:srgbClr val="61F9FF"/>
              </a:solidFill>
              <a:highlight>
                <a:srgbClr val="1B1C2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d8e60a05a8_0_145"/>
          <p:cNvSpPr txBox="1"/>
          <p:nvPr>
            <p:ph idx="4294967295" type="title"/>
          </p:nvPr>
        </p:nvSpPr>
        <p:spPr>
          <a:xfrm>
            <a:off x="1626750" y="8117069"/>
            <a:ext cx="13988400" cy="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Validar o stakeholder é a </a:t>
            </a:r>
            <a:r>
              <a:rPr lang="en-US" sz="30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arma mais poderosa de influência.</a:t>
            </a:r>
            <a:endParaRPr sz="3000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g2d8e60a05a8_0_145"/>
          <p:cNvSpPr/>
          <p:nvPr/>
        </p:nvSpPr>
        <p:spPr>
          <a:xfrm>
            <a:off x="16804733" y="9074573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2d8e60a05a8_0_145"/>
          <p:cNvSpPr/>
          <p:nvPr/>
        </p:nvSpPr>
        <p:spPr>
          <a:xfrm>
            <a:off x="16804746" y="9836708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d8e60a05a8_0_145"/>
          <p:cNvSpPr/>
          <p:nvPr/>
        </p:nvSpPr>
        <p:spPr>
          <a:xfrm>
            <a:off x="17185868" y="9455519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2d8e60a05a8_0_145"/>
          <p:cNvSpPr/>
          <p:nvPr/>
        </p:nvSpPr>
        <p:spPr>
          <a:xfrm>
            <a:off x="17211868" y="10217700"/>
            <a:ext cx="139065" cy="69850"/>
          </a:xfrm>
          <a:custGeom>
            <a:rect b="b" l="l" r="r" t="t"/>
            <a:pathLst>
              <a:path extrusionOk="0" h="69850" w="139065">
                <a:moveTo>
                  <a:pt x="138597" y="69298"/>
                </a:moveTo>
                <a:lnTo>
                  <a:pt x="0" y="69298"/>
                </a:lnTo>
                <a:lnTo>
                  <a:pt x="69296" y="0"/>
                </a:lnTo>
                <a:lnTo>
                  <a:pt x="138597" y="692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2d8e60a05a8_0_145"/>
          <p:cNvSpPr/>
          <p:nvPr/>
        </p:nvSpPr>
        <p:spPr>
          <a:xfrm>
            <a:off x="17566958" y="9074583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4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g2d8e60a05a8_0_145"/>
          <p:cNvSpPr/>
          <p:nvPr/>
        </p:nvSpPr>
        <p:spPr>
          <a:xfrm>
            <a:off x="17566958" y="9836764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4"/>
                </a:moveTo>
                <a:lnTo>
                  <a:pt x="95297" y="190591"/>
                </a:lnTo>
                <a:lnTo>
                  <a:pt x="0" y="95297"/>
                </a:lnTo>
                <a:lnTo>
                  <a:pt x="95294" y="0"/>
                </a:lnTo>
                <a:lnTo>
                  <a:pt x="190591" y="9529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g2d8e60a05a8_0_145"/>
          <p:cNvSpPr/>
          <p:nvPr/>
        </p:nvSpPr>
        <p:spPr>
          <a:xfrm>
            <a:off x="17948132" y="9455577"/>
            <a:ext cx="191134" cy="191134"/>
          </a:xfrm>
          <a:custGeom>
            <a:rect b="b" l="l" r="r" t="t"/>
            <a:pathLst>
              <a:path extrusionOk="0" h="191134" w="191134">
                <a:moveTo>
                  <a:pt x="190591" y="95293"/>
                </a:moveTo>
                <a:lnTo>
                  <a:pt x="95297" y="190591"/>
                </a:lnTo>
                <a:lnTo>
                  <a:pt x="0" y="95297"/>
                </a:lnTo>
                <a:lnTo>
                  <a:pt x="95293" y="0"/>
                </a:lnTo>
                <a:lnTo>
                  <a:pt x="190591" y="95293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g2d8e60a05a8_0_145"/>
          <p:cNvSpPr/>
          <p:nvPr/>
        </p:nvSpPr>
        <p:spPr>
          <a:xfrm>
            <a:off x="17974136" y="10217731"/>
            <a:ext cx="139065" cy="69850"/>
          </a:xfrm>
          <a:custGeom>
            <a:rect b="b" l="l" r="r" t="t"/>
            <a:pathLst>
              <a:path extrusionOk="0" h="69850" w="139065">
                <a:moveTo>
                  <a:pt x="138536" y="69268"/>
                </a:moveTo>
                <a:lnTo>
                  <a:pt x="0" y="69268"/>
                </a:lnTo>
                <a:lnTo>
                  <a:pt x="69266" y="0"/>
                </a:lnTo>
                <a:lnTo>
                  <a:pt x="138536" y="6926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g2d8e60a05a8_0_145"/>
          <p:cNvSpPr/>
          <p:nvPr/>
        </p:nvSpPr>
        <p:spPr>
          <a:xfrm>
            <a:off x="1016776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2d8e60a05a8_0_145"/>
          <p:cNvSpPr/>
          <p:nvPr/>
        </p:nvSpPr>
        <p:spPr>
          <a:xfrm>
            <a:off x="1444199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d8e60a05a8_0_145"/>
          <p:cNvSpPr/>
          <p:nvPr/>
        </p:nvSpPr>
        <p:spPr>
          <a:xfrm>
            <a:off x="1871659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2d8e60a05a8_0_145"/>
          <p:cNvSpPr/>
          <p:nvPr/>
        </p:nvSpPr>
        <p:spPr>
          <a:xfrm>
            <a:off x="2299155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2d8e60a05a8_0_145"/>
          <p:cNvSpPr/>
          <p:nvPr/>
        </p:nvSpPr>
        <p:spPr>
          <a:xfrm>
            <a:off x="2726578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98" y="364066"/>
                </a:moveTo>
                <a:lnTo>
                  <a:pt x="0" y="364066"/>
                </a:lnTo>
                <a:lnTo>
                  <a:pt x="198290" y="0"/>
                </a:lnTo>
                <a:lnTo>
                  <a:pt x="304252" y="0"/>
                </a:lnTo>
                <a:lnTo>
                  <a:pt x="105998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2d8e60a05a8_0_145"/>
          <p:cNvSpPr/>
          <p:nvPr/>
        </p:nvSpPr>
        <p:spPr>
          <a:xfrm>
            <a:off x="3154017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2d8e60a05a8_0_145"/>
          <p:cNvSpPr/>
          <p:nvPr/>
        </p:nvSpPr>
        <p:spPr>
          <a:xfrm>
            <a:off x="3581477" y="9922933"/>
            <a:ext cx="304800" cy="364490"/>
          </a:xfrm>
          <a:custGeom>
            <a:rect b="b" l="l" r="r" t="t"/>
            <a:pathLst>
              <a:path extrusionOk="0" h="364490" w="304800">
                <a:moveTo>
                  <a:pt x="105961" y="364066"/>
                </a:moveTo>
                <a:lnTo>
                  <a:pt x="0" y="364066"/>
                </a:lnTo>
                <a:lnTo>
                  <a:pt x="198253" y="0"/>
                </a:lnTo>
                <a:lnTo>
                  <a:pt x="304214" y="0"/>
                </a:lnTo>
                <a:lnTo>
                  <a:pt x="105961" y="364066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2d8e60a05a8_0_145"/>
          <p:cNvSpPr txBox="1"/>
          <p:nvPr>
            <p:ph idx="4294967295" type="title"/>
          </p:nvPr>
        </p:nvSpPr>
        <p:spPr>
          <a:xfrm>
            <a:off x="5822975" y="463200"/>
            <a:ext cx="6111900" cy="1092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chemeClr val="dk1">
                <a:alpha val="32550"/>
              </a:schemeClr>
            </a:outerShdw>
          </a:effectLst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000">
                <a:solidFill>
                  <a:srgbClr val="324B51"/>
                </a:solidFill>
              </a:rPr>
              <a:t>EXTRA</a:t>
            </a:r>
            <a:endParaRPr sz="7000">
              <a:solidFill>
                <a:srgbClr val="324B51"/>
              </a:solidFill>
            </a:endParaRPr>
          </a:p>
        </p:txBody>
      </p:sp>
      <p:grpSp>
        <p:nvGrpSpPr>
          <p:cNvPr id="234" name="Google Shape;234;g2d8e60a05a8_0_145"/>
          <p:cNvGrpSpPr/>
          <p:nvPr/>
        </p:nvGrpSpPr>
        <p:grpSpPr>
          <a:xfrm>
            <a:off x="0" y="0"/>
            <a:ext cx="18288000" cy="2725128"/>
            <a:chOff x="0" y="0"/>
            <a:chExt cx="18288000" cy="2910840"/>
          </a:xfrm>
        </p:grpSpPr>
        <p:sp>
          <p:nvSpPr>
            <p:cNvPr id="235" name="Google Shape;235;g2d8e60a05a8_0_145"/>
            <p:cNvSpPr/>
            <p:nvPr/>
          </p:nvSpPr>
          <p:spPr>
            <a:xfrm>
              <a:off x="0" y="0"/>
              <a:ext cx="18288000" cy="2910840"/>
            </a:xfrm>
            <a:custGeom>
              <a:rect b="b" l="l" r="r" t="t"/>
              <a:pathLst>
                <a:path extrusionOk="0" h="2910840" w="18288000">
                  <a:moveTo>
                    <a:pt x="18287999" y="2910327"/>
                  </a:moveTo>
                  <a:lnTo>
                    <a:pt x="0" y="2910327"/>
                  </a:lnTo>
                  <a:lnTo>
                    <a:pt x="0" y="0"/>
                  </a:lnTo>
                  <a:lnTo>
                    <a:pt x="18287999" y="0"/>
                  </a:lnTo>
                  <a:lnTo>
                    <a:pt x="18287999" y="2910327"/>
                  </a:lnTo>
                  <a:close/>
                </a:path>
              </a:pathLst>
            </a:custGeom>
            <a:solidFill>
              <a:srgbClr val="21232E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d8e60a05a8_0_145"/>
            <p:cNvSpPr/>
            <p:nvPr/>
          </p:nvSpPr>
          <p:spPr>
            <a:xfrm>
              <a:off x="17665" y="0"/>
              <a:ext cx="17291050" cy="1325245"/>
            </a:xfrm>
            <a:custGeom>
              <a:rect b="b" l="l" r="r" t="t"/>
              <a:pathLst>
                <a:path extrusionOk="0" h="1325245" w="17291050">
                  <a:moveTo>
                    <a:pt x="190588" y="85979"/>
                  </a:moveTo>
                  <a:lnTo>
                    <a:pt x="104609" y="0"/>
                  </a:lnTo>
                  <a:lnTo>
                    <a:pt x="85979" y="0"/>
                  </a:lnTo>
                  <a:lnTo>
                    <a:pt x="0" y="85991"/>
                  </a:lnTo>
                  <a:lnTo>
                    <a:pt x="95300" y="181279"/>
                  </a:lnTo>
                  <a:lnTo>
                    <a:pt x="190588" y="85979"/>
                  </a:lnTo>
                  <a:close/>
                </a:path>
                <a:path extrusionOk="0" h="1325245" w="17291050">
                  <a:moveTo>
                    <a:pt x="190601" y="848169"/>
                  </a:moveTo>
                  <a:lnTo>
                    <a:pt x="95300" y="752868"/>
                  </a:lnTo>
                  <a:lnTo>
                    <a:pt x="0" y="848169"/>
                  </a:lnTo>
                  <a:lnTo>
                    <a:pt x="95300" y="943457"/>
                  </a:lnTo>
                  <a:lnTo>
                    <a:pt x="190601" y="848169"/>
                  </a:lnTo>
                  <a:close/>
                </a:path>
                <a:path extrusionOk="0" h="1325245" w="17291050">
                  <a:moveTo>
                    <a:pt x="571677" y="1229487"/>
                  </a:moveTo>
                  <a:lnTo>
                    <a:pt x="476377" y="1134198"/>
                  </a:lnTo>
                  <a:lnTo>
                    <a:pt x="381088" y="1229499"/>
                  </a:lnTo>
                  <a:lnTo>
                    <a:pt x="476389" y="1324787"/>
                  </a:lnTo>
                  <a:lnTo>
                    <a:pt x="571677" y="1229487"/>
                  </a:lnTo>
                  <a:close/>
                </a:path>
                <a:path extrusionOk="0" h="1325245" w="17291050">
                  <a:moveTo>
                    <a:pt x="571677" y="467233"/>
                  </a:moveTo>
                  <a:lnTo>
                    <a:pt x="476389" y="371932"/>
                  </a:lnTo>
                  <a:lnTo>
                    <a:pt x="381088" y="467233"/>
                  </a:lnTo>
                  <a:lnTo>
                    <a:pt x="476389" y="562521"/>
                  </a:lnTo>
                  <a:lnTo>
                    <a:pt x="571677" y="467233"/>
                  </a:lnTo>
                  <a:close/>
                </a:path>
                <a:path extrusionOk="0" h="1325245" w="17291050">
                  <a:moveTo>
                    <a:pt x="952830" y="848194"/>
                  </a:moveTo>
                  <a:lnTo>
                    <a:pt x="857529" y="752906"/>
                  </a:lnTo>
                  <a:lnTo>
                    <a:pt x="762241" y="848194"/>
                  </a:lnTo>
                  <a:lnTo>
                    <a:pt x="857542" y="943495"/>
                  </a:lnTo>
                  <a:lnTo>
                    <a:pt x="952830" y="848194"/>
                  </a:lnTo>
                  <a:close/>
                </a:path>
                <a:path extrusionOk="0" h="1325245" w="17291050">
                  <a:moveTo>
                    <a:pt x="952855" y="86042"/>
                  </a:moveTo>
                  <a:lnTo>
                    <a:pt x="866813" y="0"/>
                  </a:lnTo>
                  <a:lnTo>
                    <a:pt x="848296" y="0"/>
                  </a:lnTo>
                  <a:lnTo>
                    <a:pt x="762266" y="86042"/>
                  </a:lnTo>
                  <a:lnTo>
                    <a:pt x="857567" y="181343"/>
                  </a:lnTo>
                  <a:lnTo>
                    <a:pt x="952855" y="86042"/>
                  </a:lnTo>
                  <a:close/>
                </a:path>
                <a:path extrusionOk="0" h="1325245" w="17291050">
                  <a:moveTo>
                    <a:pt x="1333982" y="1229448"/>
                  </a:moveTo>
                  <a:lnTo>
                    <a:pt x="1238694" y="1134160"/>
                  </a:lnTo>
                  <a:lnTo>
                    <a:pt x="1143393" y="1229461"/>
                  </a:lnTo>
                  <a:lnTo>
                    <a:pt x="1238694" y="1324749"/>
                  </a:lnTo>
                  <a:lnTo>
                    <a:pt x="1333982" y="1229448"/>
                  </a:lnTo>
                  <a:close/>
                </a:path>
                <a:path extrusionOk="0" h="1325245" w="17291050">
                  <a:moveTo>
                    <a:pt x="1333995" y="467194"/>
                  </a:moveTo>
                  <a:lnTo>
                    <a:pt x="1238694" y="371894"/>
                  </a:lnTo>
                  <a:lnTo>
                    <a:pt x="1143406" y="467194"/>
                  </a:lnTo>
                  <a:lnTo>
                    <a:pt x="1238707" y="562495"/>
                  </a:lnTo>
                  <a:lnTo>
                    <a:pt x="1333995" y="467194"/>
                  </a:lnTo>
                  <a:close/>
                </a:path>
                <a:path extrusionOk="0" h="1325245" w="17291050">
                  <a:moveTo>
                    <a:pt x="14725917" y="12"/>
                  </a:moveTo>
                  <a:lnTo>
                    <a:pt x="14619948" y="12"/>
                  </a:lnTo>
                  <a:lnTo>
                    <a:pt x="14383931" y="433412"/>
                  </a:lnTo>
                  <a:lnTo>
                    <a:pt x="14489900" y="433412"/>
                  </a:lnTo>
                  <a:lnTo>
                    <a:pt x="14725917" y="12"/>
                  </a:lnTo>
                  <a:close/>
                </a:path>
                <a:path extrusionOk="0" h="1325245" w="17291050">
                  <a:moveTo>
                    <a:pt x="15153361" y="12"/>
                  </a:moveTo>
                  <a:lnTo>
                    <a:pt x="15047392" y="12"/>
                  </a:lnTo>
                  <a:lnTo>
                    <a:pt x="14811337" y="433412"/>
                  </a:lnTo>
                  <a:lnTo>
                    <a:pt x="14917293" y="433412"/>
                  </a:lnTo>
                  <a:lnTo>
                    <a:pt x="15153361" y="12"/>
                  </a:lnTo>
                  <a:close/>
                </a:path>
                <a:path extrusionOk="0" h="1325245" w="17291050">
                  <a:moveTo>
                    <a:pt x="15580817" y="12"/>
                  </a:moveTo>
                  <a:lnTo>
                    <a:pt x="15474861" y="12"/>
                  </a:lnTo>
                  <a:lnTo>
                    <a:pt x="15238794" y="433412"/>
                  </a:lnTo>
                  <a:lnTo>
                    <a:pt x="15344763" y="433412"/>
                  </a:lnTo>
                  <a:lnTo>
                    <a:pt x="15580817" y="12"/>
                  </a:lnTo>
                  <a:close/>
                </a:path>
                <a:path extrusionOk="0" h="1325245" w="17291050">
                  <a:moveTo>
                    <a:pt x="16008287" y="12"/>
                  </a:moveTo>
                  <a:lnTo>
                    <a:pt x="15902331" y="12"/>
                  </a:lnTo>
                  <a:lnTo>
                    <a:pt x="15666314" y="433412"/>
                  </a:lnTo>
                  <a:lnTo>
                    <a:pt x="15772283" y="433412"/>
                  </a:lnTo>
                  <a:lnTo>
                    <a:pt x="16008287" y="12"/>
                  </a:lnTo>
                  <a:close/>
                </a:path>
                <a:path extrusionOk="0" h="1325245" w="17291050">
                  <a:moveTo>
                    <a:pt x="16435756" y="12"/>
                  </a:moveTo>
                  <a:lnTo>
                    <a:pt x="16329775" y="12"/>
                  </a:lnTo>
                  <a:lnTo>
                    <a:pt x="16093720" y="433412"/>
                  </a:lnTo>
                  <a:lnTo>
                    <a:pt x="16199739" y="433412"/>
                  </a:lnTo>
                  <a:lnTo>
                    <a:pt x="16435756" y="12"/>
                  </a:lnTo>
                  <a:close/>
                </a:path>
                <a:path extrusionOk="0" h="1325245" w="17291050">
                  <a:moveTo>
                    <a:pt x="16863149" y="12"/>
                  </a:moveTo>
                  <a:lnTo>
                    <a:pt x="16757193" y="12"/>
                  </a:lnTo>
                  <a:lnTo>
                    <a:pt x="16521176" y="433412"/>
                  </a:lnTo>
                  <a:lnTo>
                    <a:pt x="16627132" y="433412"/>
                  </a:lnTo>
                  <a:lnTo>
                    <a:pt x="16863149" y="12"/>
                  </a:lnTo>
                  <a:close/>
                </a:path>
                <a:path extrusionOk="0" h="1325245" w="17291050">
                  <a:moveTo>
                    <a:pt x="17290619" y="12"/>
                  </a:moveTo>
                  <a:lnTo>
                    <a:pt x="17184650" y="12"/>
                  </a:lnTo>
                  <a:lnTo>
                    <a:pt x="16948633" y="433412"/>
                  </a:lnTo>
                  <a:lnTo>
                    <a:pt x="17054602" y="433412"/>
                  </a:lnTo>
                  <a:lnTo>
                    <a:pt x="17290619" y="12"/>
                  </a:lnTo>
                  <a:close/>
                </a:path>
              </a:pathLst>
            </a:custGeom>
            <a:solidFill>
              <a:srgbClr val="61F9FF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g2d8e60a05a8_0_145"/>
          <p:cNvSpPr txBox="1"/>
          <p:nvPr>
            <p:ph idx="4294967295" type="title"/>
          </p:nvPr>
        </p:nvSpPr>
        <p:spPr>
          <a:xfrm>
            <a:off x="0" y="594006"/>
            <a:ext cx="18288000" cy="177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66675">
              <a:schemeClr val="dk1">
                <a:alpha val="32550"/>
              </a:schemeClr>
            </a:outerShdw>
          </a:effectLst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5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DURANTE: </a:t>
            </a:r>
            <a:endParaRPr sz="57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5700">
                <a:solidFill>
                  <a:srgbClr val="61F9FF"/>
                </a:solidFill>
                <a:latin typeface="Montserrat"/>
                <a:ea typeface="Montserrat"/>
                <a:cs typeface="Montserrat"/>
                <a:sym typeface="Montserrat"/>
              </a:rPr>
              <a:t>Seja a Referência de Clareza na Sala</a:t>
            </a:r>
            <a:endParaRPr sz="5700">
              <a:solidFill>
                <a:srgbClr val="61F9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8" name="Google Shape;238;g2d8e60a05a8_0_1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17047" y="-138906"/>
            <a:ext cx="2670951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g2d8e60a05a8_0_145"/>
          <p:cNvSpPr txBox="1"/>
          <p:nvPr>
            <p:ph idx="4294967295" type="title"/>
          </p:nvPr>
        </p:nvSpPr>
        <p:spPr>
          <a:xfrm>
            <a:off x="1626750" y="2839594"/>
            <a:ext cx="13988400" cy="17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🌉 A Técnica da Ponte</a:t>
            </a:r>
            <a:endParaRPr sz="40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Quando um dev falar "grego", parafrase educadamente e traduza para o gerente.</a:t>
            </a:r>
            <a:endParaRPr sz="29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40" name="Google Shape;240;g2d8e60a05a8_0_145"/>
          <p:cNvGrpSpPr/>
          <p:nvPr/>
        </p:nvGrpSpPr>
        <p:grpSpPr>
          <a:xfrm>
            <a:off x="1444200" y="4919369"/>
            <a:ext cx="14353500" cy="569400"/>
            <a:chOff x="6386850" y="2497900"/>
            <a:chExt cx="14353500" cy="569400"/>
          </a:xfrm>
        </p:grpSpPr>
        <p:sp>
          <p:nvSpPr>
            <p:cNvPr id="241" name="Google Shape;241;g2d8e60a05a8_0_145"/>
            <p:cNvSpPr txBox="1"/>
            <p:nvPr/>
          </p:nvSpPr>
          <p:spPr>
            <a:xfrm>
              <a:off x="6386850" y="2497900"/>
              <a:ext cx="14353500" cy="569400"/>
            </a:xfrm>
            <a:prstGeom prst="rect">
              <a:avLst/>
            </a:prstGeom>
            <a:solidFill>
              <a:srgbClr val="888888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571500" marR="571500" rtl="0" algn="l">
                <a:lnSpc>
                  <a:spcPct val="130000"/>
                </a:lnSpc>
                <a:spcBef>
                  <a:spcPts val="0"/>
                </a:spcBef>
                <a:spcAft>
                  <a:spcPts val="3000"/>
                </a:spcAft>
                <a:buNone/>
              </a:pPr>
              <a:r>
                <a:rPr b="1" lang="en-US" sz="2500">
                  <a:solidFill>
                    <a:srgbClr val="6BF2E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Exemplo: </a:t>
              </a:r>
              <a:r>
                <a:rPr i="1" lang="en-US" sz="2500">
                  <a:solidFill>
                    <a:srgbClr val="F2F2F2"/>
                  </a:solidFill>
                  <a:highlight>
                    <a:srgbClr val="313240"/>
                  </a:highlight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b="1" i="1" lang="en-US" sz="2500">
                  <a:solidFill>
                    <a:srgbClr val="F2F2F2"/>
                  </a:solidFill>
                  <a:highlight>
                    <a:srgbClr val="313240"/>
                  </a:highlight>
                  <a:latin typeface="Montserrat"/>
                  <a:ea typeface="Montserrat"/>
                  <a:cs typeface="Montserrat"/>
                  <a:sym typeface="Montserrat"/>
                </a:rPr>
                <a:t>"O que o João quis dizer é que o cadastro vai demorar mais 2 dias"</a:t>
              </a:r>
              <a:endParaRPr b="1" sz="2500">
                <a:solidFill>
                  <a:srgbClr val="6BF2E5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242" name="Google Shape;242;g2d8e60a05a8_0_145"/>
            <p:cNvSpPr txBox="1"/>
            <p:nvPr/>
          </p:nvSpPr>
          <p:spPr>
            <a:xfrm>
              <a:off x="6386850" y="2497900"/>
              <a:ext cx="304800" cy="569400"/>
            </a:xfrm>
            <a:prstGeom prst="rect">
              <a:avLst/>
            </a:prstGeom>
            <a:solidFill>
              <a:srgbClr val="1B1C2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" name="Google Shape;243;g2d8e60a05a8_0_145"/>
          <p:cNvSpPr txBox="1"/>
          <p:nvPr>
            <p:ph idx="4294967295" type="title"/>
          </p:nvPr>
        </p:nvSpPr>
        <p:spPr>
          <a:xfrm>
            <a:off x="1626750" y="5742144"/>
            <a:ext cx="139884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9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👂 Escuta Ativa</a:t>
            </a:r>
            <a:endParaRPr sz="39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Pare de pensar na resposta enquanto o outro fala. Anote. E repita:</a:t>
            </a:r>
            <a:endParaRPr sz="2900">
              <a:solidFill>
                <a:srgbClr val="0D0D1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2d8e60a05a8_0_145"/>
          <p:cNvSpPr txBox="1"/>
          <p:nvPr/>
        </p:nvSpPr>
        <p:spPr>
          <a:xfrm>
            <a:off x="1444200" y="7351694"/>
            <a:ext cx="14353500" cy="5694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571500" marR="571500" rtl="0" algn="l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b="1" lang="en-US" sz="2500">
                <a:solidFill>
                  <a:srgbClr val="6BF2E5"/>
                </a:solidFill>
                <a:latin typeface="Montserrat"/>
                <a:ea typeface="Montserrat"/>
                <a:cs typeface="Montserrat"/>
                <a:sym typeface="Montserrat"/>
              </a:rPr>
              <a:t>Exemplo: </a:t>
            </a:r>
            <a:r>
              <a:rPr b="1" lang="en-US" sz="25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"Deixa ver se entendi, sua prioridade é o prazo, certo?"</a:t>
            </a:r>
            <a:endParaRPr b="1" sz="25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g2d8e60a05a8_0_145"/>
          <p:cNvSpPr txBox="1"/>
          <p:nvPr/>
        </p:nvSpPr>
        <p:spPr>
          <a:xfrm>
            <a:off x="1444200" y="7351694"/>
            <a:ext cx="304800" cy="569400"/>
          </a:xfrm>
          <a:prstGeom prst="rect">
            <a:avLst/>
          </a:prstGeom>
          <a:solidFill>
            <a:srgbClr val="1B1C2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d8e60a05a8_0_145"/>
          <p:cNvSpPr txBox="1"/>
          <p:nvPr>
            <p:ph idx="4294967295" type="title"/>
          </p:nvPr>
        </p:nvSpPr>
        <p:spPr>
          <a:xfrm>
            <a:off x="1626750" y="8852044"/>
            <a:ext cx="13988400" cy="6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900">
                <a:solidFill>
                  <a:srgbClr val="0D0D18"/>
                </a:solidFill>
                <a:latin typeface="Montserrat"/>
                <a:ea typeface="Montserrat"/>
                <a:cs typeface="Montserrat"/>
                <a:sym typeface="Montserrat"/>
              </a:rPr>
              <a:t>⚡ Resultado: Você sai de "técnico invisível" para "consultor estratégico"</a:t>
            </a:r>
            <a:endParaRPr sz="2900">
              <a:solidFill>
                <a:srgbClr val="88888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D1D29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48277c168d_1_44"/>
          <p:cNvSpPr/>
          <p:nvPr/>
        </p:nvSpPr>
        <p:spPr>
          <a:xfrm>
            <a:off x="9664935" y="9410518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g348277c168d_1_44"/>
          <p:cNvSpPr/>
          <p:nvPr/>
        </p:nvSpPr>
        <p:spPr>
          <a:xfrm>
            <a:off x="9014661" y="10147546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53"/>
                </a:moveTo>
                <a:lnTo>
                  <a:pt x="139448" y="0"/>
                </a:lnTo>
                <a:lnTo>
                  <a:pt x="278906" y="139453"/>
                </a:lnTo>
                <a:lnTo>
                  <a:pt x="0" y="139453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g348277c168d_1_44"/>
          <p:cNvSpPr/>
          <p:nvPr/>
        </p:nvSpPr>
        <p:spPr>
          <a:xfrm>
            <a:off x="828961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g348277c168d_1_44"/>
          <p:cNvSpPr/>
          <p:nvPr/>
        </p:nvSpPr>
        <p:spPr>
          <a:xfrm>
            <a:off x="7631477" y="10147443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556"/>
                </a:moveTo>
                <a:lnTo>
                  <a:pt x="139551" y="0"/>
                </a:lnTo>
                <a:lnTo>
                  <a:pt x="279112" y="139556"/>
                </a:lnTo>
                <a:lnTo>
                  <a:pt x="0" y="139556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g348277c168d_1_44"/>
          <p:cNvSpPr/>
          <p:nvPr/>
        </p:nvSpPr>
        <p:spPr>
          <a:xfrm>
            <a:off x="690649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g348277c168d_1_44"/>
          <p:cNvSpPr/>
          <p:nvPr/>
        </p:nvSpPr>
        <p:spPr>
          <a:xfrm>
            <a:off x="6248279" y="10147509"/>
            <a:ext cx="279400" cy="139700"/>
          </a:xfrm>
          <a:custGeom>
            <a:rect b="b" l="l" r="r" t="t"/>
            <a:pathLst>
              <a:path extrusionOk="0" h="139700" w="279400">
                <a:moveTo>
                  <a:pt x="0" y="139490"/>
                </a:moveTo>
                <a:lnTo>
                  <a:pt x="139485" y="0"/>
                </a:lnTo>
                <a:lnTo>
                  <a:pt x="278981" y="139490"/>
                </a:lnTo>
                <a:lnTo>
                  <a:pt x="0" y="139490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348277c168d_1_44"/>
          <p:cNvSpPr/>
          <p:nvPr/>
        </p:nvSpPr>
        <p:spPr>
          <a:xfrm>
            <a:off x="553558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g348277c168d_1_44"/>
          <p:cNvSpPr/>
          <p:nvPr/>
        </p:nvSpPr>
        <p:spPr>
          <a:xfrm>
            <a:off x="4844005" y="9950250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2012" y="336749"/>
                </a:lnTo>
                <a:lnTo>
                  <a:pt x="163832" y="33674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g348277c168d_1_44"/>
          <p:cNvSpPr/>
          <p:nvPr/>
        </p:nvSpPr>
        <p:spPr>
          <a:xfrm>
            <a:off x="4152508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g348277c168d_1_44"/>
          <p:cNvSpPr/>
          <p:nvPr/>
        </p:nvSpPr>
        <p:spPr>
          <a:xfrm>
            <a:off x="3460881" y="9950194"/>
            <a:ext cx="346075" cy="337184"/>
          </a:xfrm>
          <a:custGeom>
            <a:rect b="b" l="l" r="r" t="t"/>
            <a:pathLst>
              <a:path extrusionOk="0" h="337184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81957" y="336804"/>
                </a:lnTo>
                <a:lnTo>
                  <a:pt x="163887" y="33680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g348277c168d_1_44"/>
          <p:cNvSpPr/>
          <p:nvPr/>
        </p:nvSpPr>
        <p:spPr>
          <a:xfrm>
            <a:off x="276924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g348277c168d_1_44"/>
          <p:cNvSpPr/>
          <p:nvPr/>
        </p:nvSpPr>
        <p:spPr>
          <a:xfrm>
            <a:off x="2085507" y="9995405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25" y="172930"/>
                </a:lnTo>
                <a:lnTo>
                  <a:pt x="227165" y="291594"/>
                </a:lnTo>
                <a:lnTo>
                  <a:pt x="118675" y="291594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348277c168d_1_44"/>
          <p:cNvSpPr/>
          <p:nvPr/>
        </p:nvSpPr>
        <p:spPr>
          <a:xfrm>
            <a:off x="1393933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348277c168d_1_44"/>
          <p:cNvSpPr/>
          <p:nvPr/>
        </p:nvSpPr>
        <p:spPr>
          <a:xfrm>
            <a:off x="702426" y="9995302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063" y="291697"/>
                </a:lnTo>
                <a:lnTo>
                  <a:pt x="118778" y="291697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348277c168d_1_44"/>
          <p:cNvSpPr/>
          <p:nvPr/>
        </p:nvSpPr>
        <p:spPr>
          <a:xfrm>
            <a:off x="10809" y="9456212"/>
            <a:ext cx="346075" cy="346075"/>
          </a:xfrm>
          <a:custGeom>
            <a:rect b="b" l="l" r="r" t="t"/>
            <a:pathLst>
              <a:path extrusionOk="0" h="346075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172922" y="345839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g348277c168d_1_44"/>
          <p:cNvSpPr/>
          <p:nvPr/>
        </p:nvSpPr>
        <p:spPr>
          <a:xfrm>
            <a:off x="81163" y="9995368"/>
            <a:ext cx="346075" cy="292100"/>
          </a:xfrm>
          <a:custGeom>
            <a:rect b="b" l="l" r="r" t="t"/>
            <a:pathLst>
              <a:path extrusionOk="0" h="292100" w="346075">
                <a:moveTo>
                  <a:pt x="0" y="172922"/>
                </a:moveTo>
                <a:lnTo>
                  <a:pt x="172916" y="0"/>
                </a:lnTo>
                <a:lnTo>
                  <a:pt x="345839" y="172916"/>
                </a:lnTo>
                <a:lnTo>
                  <a:pt x="227128" y="291631"/>
                </a:lnTo>
                <a:lnTo>
                  <a:pt x="118713" y="291631"/>
                </a:lnTo>
                <a:lnTo>
                  <a:pt x="0" y="172922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348277c168d_1_44"/>
          <p:cNvSpPr/>
          <p:nvPr/>
        </p:nvSpPr>
        <p:spPr>
          <a:xfrm>
            <a:off x="105536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348277c168d_1_44"/>
          <p:cNvSpPr/>
          <p:nvPr/>
        </p:nvSpPr>
        <p:spPr>
          <a:xfrm>
            <a:off x="13344933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g348277c168d_1_44"/>
          <p:cNvSpPr/>
          <p:nvPr/>
        </p:nvSpPr>
        <p:spPr>
          <a:xfrm>
            <a:off x="15863158" y="9410258"/>
            <a:ext cx="2420619" cy="876934"/>
          </a:xfrm>
          <a:custGeom>
            <a:rect b="b" l="l" r="r" t="t"/>
            <a:pathLst>
              <a:path extrusionOk="0" h="876934" w="2420619">
                <a:moveTo>
                  <a:pt x="345846" y="864806"/>
                </a:moveTo>
                <a:lnTo>
                  <a:pt x="172923" y="691883"/>
                </a:lnTo>
                <a:lnTo>
                  <a:pt x="0" y="864806"/>
                </a:lnTo>
                <a:lnTo>
                  <a:pt x="11747" y="876541"/>
                </a:lnTo>
                <a:lnTo>
                  <a:pt x="334098" y="876541"/>
                </a:lnTo>
                <a:lnTo>
                  <a:pt x="345846" y="864806"/>
                </a:lnTo>
                <a:close/>
              </a:path>
              <a:path extrusionOk="0" h="876934" w="2420619">
                <a:moveTo>
                  <a:pt x="1037475" y="172923"/>
                </a:moveTo>
                <a:lnTo>
                  <a:pt x="864552" y="0"/>
                </a:lnTo>
                <a:lnTo>
                  <a:pt x="691629" y="172923"/>
                </a:lnTo>
                <a:lnTo>
                  <a:pt x="864552" y="345846"/>
                </a:lnTo>
                <a:lnTo>
                  <a:pt x="1037475" y="172923"/>
                </a:lnTo>
                <a:close/>
              </a:path>
              <a:path extrusionOk="0" h="876934" w="2420619">
                <a:moveTo>
                  <a:pt x="1728965" y="864857"/>
                </a:moveTo>
                <a:lnTo>
                  <a:pt x="1556042" y="691934"/>
                </a:lnTo>
                <a:lnTo>
                  <a:pt x="1383131" y="864857"/>
                </a:lnTo>
                <a:lnTo>
                  <a:pt x="1394815" y="876541"/>
                </a:lnTo>
                <a:lnTo>
                  <a:pt x="1717281" y="876541"/>
                </a:lnTo>
                <a:lnTo>
                  <a:pt x="1728965" y="864857"/>
                </a:lnTo>
                <a:close/>
              </a:path>
              <a:path extrusionOk="0" h="876934" w="2420619">
                <a:moveTo>
                  <a:pt x="2420556" y="173024"/>
                </a:moveTo>
                <a:lnTo>
                  <a:pt x="2247633" y="101"/>
                </a:lnTo>
                <a:lnTo>
                  <a:pt x="2074710" y="173024"/>
                </a:lnTo>
                <a:lnTo>
                  <a:pt x="2247633" y="345948"/>
                </a:lnTo>
                <a:lnTo>
                  <a:pt x="2420556" y="173024"/>
                </a:lnTo>
                <a:close/>
              </a:path>
            </a:pathLst>
          </a:custGeom>
          <a:solidFill>
            <a:srgbClr val="61F9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0" name="Google Shape;270;g348277c168d_1_44"/>
          <p:cNvPicPr preferRelativeResize="0"/>
          <p:nvPr/>
        </p:nvPicPr>
        <p:blipFill rotWithShape="1">
          <a:blip r:embed="rId3">
            <a:alphaModFix/>
          </a:blip>
          <a:srcRect b="0" l="-609" r="35053" t="0"/>
          <a:stretch/>
        </p:blipFill>
        <p:spPr>
          <a:xfrm>
            <a:off x="-687050" y="150"/>
            <a:ext cx="6060200" cy="10286700"/>
          </a:xfrm>
          <a:prstGeom prst="flowChartInputOutput">
            <a:avLst/>
          </a:prstGeom>
          <a:noFill/>
          <a:ln>
            <a:noFill/>
          </a:ln>
        </p:spPr>
      </p:pic>
      <p:sp>
        <p:nvSpPr>
          <p:cNvPr id="271" name="Google Shape;271;g348277c168d_1_44"/>
          <p:cNvSpPr txBox="1"/>
          <p:nvPr>
            <p:ph type="title"/>
          </p:nvPr>
        </p:nvSpPr>
        <p:spPr>
          <a:xfrm>
            <a:off x="3777200" y="336325"/>
            <a:ext cx="14475300" cy="21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6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DEPOIS: Palavras Voam, E-mails Ficam</a:t>
            </a:r>
            <a:r>
              <a:rPr lang="en-US" sz="7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70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(Cover Your Ass)</a:t>
            </a:r>
            <a:endParaRPr sz="70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g348277c168d_1_44"/>
          <p:cNvSpPr txBox="1"/>
          <p:nvPr>
            <p:ph type="title"/>
          </p:nvPr>
        </p:nvSpPr>
        <p:spPr>
          <a:xfrm>
            <a:off x="5881675" y="3479950"/>
            <a:ext cx="114300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📝 </a:t>
            </a:r>
            <a:r>
              <a:rPr lang="en-US" sz="3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Conteúdo</a:t>
            </a:r>
            <a:endParaRPr sz="30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Formalize as decisões tomadas: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g348277c168d_1_44"/>
          <p:cNvSpPr txBox="1"/>
          <p:nvPr/>
        </p:nvSpPr>
        <p:spPr>
          <a:xfrm>
            <a:off x="5881675" y="4816152"/>
            <a:ext cx="11148600" cy="469500"/>
          </a:xfrm>
          <a:prstGeom prst="rect">
            <a:avLst/>
          </a:prstGeom>
          <a:solidFill>
            <a:srgbClr val="88888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571500" marR="571500" rtl="0" algn="l">
              <a:lnSpc>
                <a:spcPct val="130000"/>
              </a:lnSpc>
              <a:spcBef>
                <a:spcPts val="0"/>
              </a:spcBef>
              <a:spcAft>
                <a:spcPts val="3000"/>
              </a:spcAft>
              <a:buNone/>
            </a:pPr>
            <a:r>
              <a:rPr b="1" lang="en-US" sz="1850">
                <a:solidFill>
                  <a:schemeClr val="lt1"/>
                </a:solidFill>
                <a:highlight>
                  <a:srgbClr val="313240"/>
                </a:highlight>
                <a:latin typeface="Courier New"/>
                <a:ea typeface="Courier New"/>
                <a:cs typeface="Courier New"/>
                <a:sym typeface="Courier New"/>
              </a:rPr>
              <a:t>"Decidimos fazer X, e por consequência, Y fica para a próxima sprint"</a:t>
            </a:r>
            <a:endParaRPr b="1" sz="3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g348277c168d_1_44"/>
          <p:cNvSpPr txBox="1"/>
          <p:nvPr/>
        </p:nvSpPr>
        <p:spPr>
          <a:xfrm>
            <a:off x="5881675" y="4813121"/>
            <a:ext cx="279300" cy="469500"/>
          </a:xfrm>
          <a:prstGeom prst="rect">
            <a:avLst/>
          </a:prstGeom>
          <a:solidFill>
            <a:srgbClr val="61F9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g348277c168d_1_44"/>
          <p:cNvSpPr txBox="1"/>
          <p:nvPr>
            <p:ph type="title"/>
          </p:nvPr>
        </p:nvSpPr>
        <p:spPr>
          <a:xfrm>
            <a:off x="5881675" y="5299427"/>
            <a:ext cx="114300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🛡️ </a:t>
            </a:r>
            <a:r>
              <a:rPr lang="en-US" sz="3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Propósito</a:t>
            </a:r>
            <a:endParaRPr sz="30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Proteção corporativa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Formaliza renúncias e decisões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Garante transparência total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Evita mal-entendidos futuros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6" name="Google Shape;276;g348277c168d_1_44"/>
          <p:cNvSpPr txBox="1"/>
          <p:nvPr>
            <p:ph type="title"/>
          </p:nvPr>
        </p:nvSpPr>
        <p:spPr>
          <a:xfrm>
            <a:off x="5881675" y="7602450"/>
            <a:ext cx="11430000" cy="12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💡 Regra de Ouro: Sempre deixe um rastro documentado de suas decisões e comunicações.</a:t>
            </a:r>
            <a:endParaRPr sz="25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7" name="Google Shape;277;g348277c168d_1_44"/>
          <p:cNvSpPr txBox="1"/>
          <p:nvPr>
            <p:ph type="title"/>
          </p:nvPr>
        </p:nvSpPr>
        <p:spPr>
          <a:xfrm>
            <a:off x="5881675" y="2506525"/>
            <a:ext cx="11430000" cy="10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3025">
            <a:spAutoFit/>
          </a:bodyPr>
          <a:lstStyle/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>
                <a:solidFill>
                  <a:srgbClr val="FF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📧 </a:t>
            </a:r>
            <a:r>
              <a:rPr lang="en-US" sz="3000">
                <a:solidFill>
                  <a:srgbClr val="61F9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Tática</a:t>
            </a:r>
            <a:endParaRPr sz="3000">
              <a:solidFill>
                <a:srgbClr val="61F9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5080" rtl="0" algn="l">
              <a:lnSpc>
                <a:spcPct val="1147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>
                <a:solidFill>
                  <a:srgbClr val="F2F2F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Acabou a reunião? Mande o resumo por e-mail.</a:t>
            </a:r>
            <a:endParaRPr sz="2300">
              <a:solidFill>
                <a:srgbClr val="F2F2F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5CE1E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2024-02-19T17:40:35Z</dcterms:created>
  <dc:creator>Andre Moleroq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2024-02-19T00:00:00Z</vt:filetime>
  </property>
  <property fmtid="{D5CDD505-2E9C-101B-9397-08002B2CF9AE}" pid="3" name="Creator">
    <vt:lpwstr>Canva</vt:lpwstr>
  </property>
  <property fmtid="{D5CDD505-2E9C-101B-9397-08002B2CF9AE}" pid="4" name="LastSaved">
    <vt:filetime>2024-02-19T00:00:00Z</vt:filetime>
  </property>
</Properties>
</file>